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8" r:id="rId4"/>
    <p:sldId id="266" r:id="rId5"/>
    <p:sldId id="308" r:id="rId6"/>
    <p:sldId id="283" r:id="rId7"/>
    <p:sldId id="277" r:id="rId8"/>
    <p:sldId id="268" r:id="rId9"/>
    <p:sldId id="263" r:id="rId10"/>
    <p:sldId id="259" r:id="rId11"/>
    <p:sldId id="286" r:id="rId12"/>
    <p:sldId id="260" r:id="rId13"/>
    <p:sldId id="261" r:id="rId14"/>
    <p:sldId id="262" r:id="rId15"/>
    <p:sldId id="282" r:id="rId16"/>
    <p:sldId id="299" r:id="rId17"/>
    <p:sldId id="258" r:id="rId18"/>
    <p:sldId id="288" r:id="rId19"/>
    <p:sldId id="289" r:id="rId20"/>
    <p:sldId id="304" r:id="rId21"/>
    <p:sldId id="305" r:id="rId22"/>
    <p:sldId id="264" r:id="rId23"/>
    <p:sldId id="270" r:id="rId24"/>
    <p:sldId id="280" r:id="rId25"/>
    <p:sldId id="281" r:id="rId26"/>
    <p:sldId id="269" r:id="rId27"/>
    <p:sldId id="271" r:id="rId28"/>
    <p:sldId id="272" r:id="rId29"/>
    <p:sldId id="273" r:id="rId30"/>
    <p:sldId id="274" r:id="rId31"/>
    <p:sldId id="265" r:id="rId32"/>
    <p:sldId id="284" r:id="rId33"/>
    <p:sldId id="291" r:id="rId34"/>
    <p:sldId id="303" r:id="rId35"/>
    <p:sldId id="287" r:id="rId36"/>
    <p:sldId id="301" r:id="rId37"/>
    <p:sldId id="293" r:id="rId38"/>
    <p:sldId id="292" r:id="rId39"/>
    <p:sldId id="302" r:id="rId40"/>
    <p:sldId id="300" r:id="rId41"/>
    <p:sldId id="296" r:id="rId42"/>
    <p:sldId id="297" r:id="rId43"/>
    <p:sldId id="285" r:id="rId44"/>
    <p:sldId id="267" r:id="rId45"/>
    <p:sldId id="294" r:id="rId46"/>
    <p:sldId id="306" r:id="rId47"/>
    <p:sldId id="275" r:id="rId48"/>
    <p:sldId id="276" r:id="rId49"/>
    <p:sldId id="278" r:id="rId50"/>
    <p:sldId id="279" r:id="rId51"/>
    <p:sldId id="307" r:id="rId52"/>
    <p:sldId id="309" r:id="rId53"/>
    <p:sldId id="257" r:id="rId54"/>
    <p:sldId id="310" r:id="rId5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8D"/>
    <a:srgbClr val="28882A"/>
    <a:srgbClr val="EED2E8"/>
    <a:srgbClr val="EAE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656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5311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502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309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1002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295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13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2972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825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7745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492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FDEE1-38D0-4974-8EF1-FA4AA25F0328}" type="datetimeFigureOut">
              <a:rPr lang="hr-HR" smtClean="0"/>
              <a:t>1.6.2023.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45C0C-11F9-4383-85C1-B33CAFEC08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855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media" Target="../media/media4.m4a"/><Relationship Id="rId7" Type="http://schemas.openxmlformats.org/officeDocument/2006/relationships/image" Target="../media/image42.jpg"/><Relationship Id="rId12" Type="http://schemas.openxmlformats.org/officeDocument/2006/relationships/image" Target="../media/image4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1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jpeg"/><Relationship Id="rId4" Type="http://schemas.openxmlformats.org/officeDocument/2006/relationships/audio" Target="../media/media4.m4a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0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1.png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2.pn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gif"/><Relationship Id="rId4" Type="http://schemas.openxmlformats.org/officeDocument/2006/relationships/image" Target="../media/image9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5.jpg"/><Relationship Id="rId5" Type="http://schemas.openxmlformats.org/officeDocument/2006/relationships/image" Target="../media/image40.png"/><Relationship Id="rId4" Type="http://schemas.openxmlformats.org/officeDocument/2006/relationships/image" Target="../media/image10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8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0.pn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7" Type="http://schemas.openxmlformats.org/officeDocument/2006/relationships/image" Target="../media/image125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gif"/><Relationship Id="rId4" Type="http://schemas.openxmlformats.org/officeDocument/2006/relationships/image" Target="../media/image13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44.png"/><Relationship Id="rId4" Type="http://schemas.openxmlformats.org/officeDocument/2006/relationships/image" Target="../media/image3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2986" y="1935655"/>
            <a:ext cx="10242997" cy="238760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CLASS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Rano učenje engleskog jezika</a:t>
            </a:r>
            <a:b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Voditeljica: Kristina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Brežac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Legović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153" y="5495232"/>
            <a:ext cx="9144000" cy="1655762"/>
          </a:xfrm>
        </p:spPr>
        <p:txBody>
          <a:bodyPr/>
          <a:lstStyle/>
          <a:p>
            <a:r>
              <a:rPr lang="hr-HR" dirty="0" smtClean="0"/>
              <a:t>Dječji vrtić </a:t>
            </a:r>
            <a:r>
              <a:rPr lang="hr-HR" dirty="0" err="1" smtClean="0"/>
              <a:t>Vižinada</a:t>
            </a:r>
            <a:endParaRPr lang="hr-HR" dirty="0" smtClean="0"/>
          </a:p>
          <a:p>
            <a:r>
              <a:rPr lang="hr-HR" dirty="0" smtClean="0"/>
              <a:t>2022./2023.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47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4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645840">
            <a:off x="5558188" y="159027"/>
            <a:ext cx="5963880" cy="2596951"/>
          </a:xfrm>
        </p:spPr>
        <p:txBody>
          <a:bodyPr>
            <a:normAutofit/>
          </a:bodyPr>
          <a:lstStyle/>
          <a:p>
            <a:r>
              <a:rPr lang="hr-HR" dirty="0" smtClean="0"/>
              <a:t>ISTRAŽIVALI SMO O ENGLESKOJ I AMERIČKOJ TRADICIJI I POVIJESTI.</a:t>
            </a:r>
            <a:endParaRPr lang="hr-HR" dirty="0"/>
          </a:p>
        </p:txBody>
      </p:sp>
      <p:grpSp>
        <p:nvGrpSpPr>
          <p:cNvPr id="6" name="Group 5"/>
          <p:cNvGrpSpPr/>
          <p:nvPr/>
        </p:nvGrpSpPr>
        <p:grpSpPr>
          <a:xfrm>
            <a:off x="246637" y="1151057"/>
            <a:ext cx="6095137" cy="4695494"/>
            <a:chOff x="246637" y="1151057"/>
            <a:chExt cx="6095137" cy="4695494"/>
          </a:xfrm>
          <a:blipFill>
            <a:blip r:embed="rId2"/>
            <a:stretch>
              <a:fillRect/>
            </a:stretch>
          </a:blipFill>
        </p:grpSpPr>
        <p:sp>
          <p:nvSpPr>
            <p:cNvPr id="4" name="Rectangle 3"/>
            <p:cNvSpPr/>
            <p:nvPr/>
          </p:nvSpPr>
          <p:spPr>
            <a:xfrm rot="20461321">
              <a:off x="246637" y="1151057"/>
              <a:ext cx="5233182" cy="23915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" name="Rectangle 4"/>
            <p:cNvSpPr/>
            <p:nvPr/>
          </p:nvSpPr>
          <p:spPr>
            <a:xfrm rot="20448681">
              <a:off x="1088848" y="3588686"/>
              <a:ext cx="5252926" cy="225786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6676843" y="2861442"/>
            <a:ext cx="4877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Put nas vodi do Dana zahvalnosti (THANKSGIVING) koji se tradicionalno slavi u zemljama engleskog govornog područja. Počeci sežu do prvih doseljenika Amerike 1620.g. koji su zahvalili Bogu za dobru žetvu. Indijanci, koji su tu već živjeli, su ih spasili i naučili uzgajati hranu pa su ih doseljenici pozvali na proslavu na kojoj su zajedno blagovali. 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5582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39" y="272397"/>
            <a:ext cx="6441261" cy="13255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Otiskom naših ruku nastali su šareni purani, tradicija za Dan zahvalnosti.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6" y="1853760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3628">
            <a:off x="7859827" y="17620"/>
            <a:ext cx="1662200" cy="1654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THANKSGIVING TURKEYS</a:t>
            </a:r>
            <a:br>
              <a:rPr lang="hr-HR" dirty="0" smtClean="0"/>
            </a:br>
            <a:r>
              <a:rPr lang="hr-HR" dirty="0" smtClean="0"/>
              <a:t>Purani za Dan zahvalnosti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5"/>
          <a:stretch/>
        </p:blipFill>
        <p:spPr>
          <a:xfrm>
            <a:off x="6922982" y="1900398"/>
            <a:ext cx="5269018" cy="478045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7"/>
          <a:stretch/>
        </p:blipFill>
        <p:spPr>
          <a:xfrm>
            <a:off x="33233" y="1900398"/>
            <a:ext cx="6889749" cy="478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798974">
            <a:off x="5927090" y="3506896"/>
            <a:ext cx="4222643" cy="2903849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ŠTO NAM SVE TREBA ZA RUČAK NA DAN ZAHVALNOSTI (THANKSGIVING)?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2" b="7464"/>
          <a:stretch/>
        </p:blipFill>
        <p:spPr>
          <a:xfrm>
            <a:off x="-1" y="0"/>
            <a:ext cx="5261317" cy="6858000"/>
          </a:xfrm>
        </p:spPr>
      </p:pic>
    </p:spTree>
    <p:extLst>
      <p:ext uri="{BB962C8B-B14F-4D97-AF65-F5344CB8AC3E}">
        <p14:creationId xmlns:p14="http://schemas.microsoft.com/office/powerpoint/2010/main" val="23594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99" y="1598227"/>
            <a:ext cx="6723308" cy="185733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Izabrali smo jelovnik i, naravno, naučili kako naručiti ova fina jela na engleskom jeziku.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12358" r="16089" b="7789"/>
          <a:stretch/>
        </p:blipFill>
        <p:spPr>
          <a:xfrm>
            <a:off x="6941540" y="72223"/>
            <a:ext cx="4881266" cy="6552569"/>
          </a:xfrm>
        </p:spPr>
      </p:pic>
      <p:sp>
        <p:nvSpPr>
          <p:cNvPr id="5" name="TextBox 4"/>
          <p:cNvSpPr txBox="1"/>
          <p:nvPr/>
        </p:nvSpPr>
        <p:spPr>
          <a:xfrm>
            <a:off x="359899" y="4247986"/>
            <a:ext cx="1803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Igra pamćenja za jelovnik Dana zahvalnosti – THANKSGIVING MEMORY GAME. 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r="12300" b="4226"/>
          <a:stretch/>
        </p:blipFill>
        <p:spPr>
          <a:xfrm>
            <a:off x="2162942" y="3659579"/>
            <a:ext cx="3649963" cy="319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Juha od bundeve za Dan zahvalnosti – PUMPKIN SOUP – igra </a:t>
            </a:r>
            <a:r>
              <a:rPr lang="hr-HR" dirty="0" err="1" smtClean="0"/>
              <a:t>pokrivaljka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t="19470" r="11779"/>
          <a:stretch/>
        </p:blipFill>
        <p:spPr>
          <a:xfrm>
            <a:off x="1283413" y="1690688"/>
            <a:ext cx="3798277" cy="468790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1" t="9765" r="14475" b="7561"/>
          <a:stretch/>
        </p:blipFill>
        <p:spPr>
          <a:xfrm>
            <a:off x="5795493" y="1690688"/>
            <a:ext cx="5035640" cy="4687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2191" y="6499274"/>
            <a:ext cx="267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Predložak igre </a:t>
            </a:r>
            <a:r>
              <a:rPr lang="hr-HR" dirty="0" err="1" smtClean="0"/>
              <a:t>pokrivaljke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6604088" y="6499274"/>
            <a:ext cx="341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Elementi igre </a:t>
            </a:r>
            <a:r>
              <a:rPr lang="hr-HR" dirty="0" err="1" smtClean="0"/>
              <a:t>pokrivaljke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389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746674" y="-95420"/>
            <a:ext cx="2344115" cy="132656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5" y="13281"/>
            <a:ext cx="4947138" cy="3710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359" y="217263"/>
            <a:ext cx="4141764" cy="7076049"/>
          </a:xfrm>
        </p:spPr>
        <p:txBody>
          <a:bodyPr vert="wordArtVert">
            <a:normAutofit/>
          </a:bodyPr>
          <a:lstStyle/>
          <a:p>
            <a:pPr algn="ctr"/>
            <a:r>
              <a:rPr lang="hr-HR" sz="2800" dirty="0" smtClean="0"/>
              <a:t>THANKSGIVING KVIZ</a:t>
            </a:r>
            <a:endParaRPr lang="hr-HR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8542"/>
            <a:ext cx="4923692" cy="3692769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6" y="13281"/>
            <a:ext cx="4989343" cy="3742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8" y="3101926"/>
            <a:ext cx="5008099" cy="3756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2764" y="64796"/>
            <a:ext cx="18608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Ovo je bundeva. </a:t>
            </a:r>
            <a:r>
              <a:rPr lang="hr-HR" dirty="0" err="1" smtClean="0"/>
              <a:t>This</a:t>
            </a:r>
            <a:r>
              <a:rPr lang="hr-HR" dirty="0" smtClean="0"/>
              <a:t> </a:t>
            </a:r>
            <a:r>
              <a:rPr lang="hr-HR" dirty="0" err="1" smtClean="0"/>
              <a:t>is</a:t>
            </a:r>
            <a:r>
              <a:rPr lang="hr-HR" dirty="0" smtClean="0"/>
              <a:t> a </a:t>
            </a:r>
            <a:r>
              <a:rPr lang="hr-HR" dirty="0" err="1" smtClean="0"/>
              <a:t>pumpkin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64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TEN LITTLE INDIANS</a:t>
            </a:r>
            <a:br>
              <a:rPr lang="hr-HR" dirty="0" smtClean="0"/>
            </a:br>
            <a:r>
              <a:rPr lang="hr-HR" dirty="0" smtClean="0"/>
              <a:t>Deset malih </a:t>
            </a:r>
            <a:r>
              <a:rPr lang="hr-HR" dirty="0"/>
              <a:t>I</a:t>
            </a:r>
            <a:r>
              <a:rPr lang="hr-HR" dirty="0" smtClean="0"/>
              <a:t>ndijanaca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70" y="1797489"/>
            <a:ext cx="5793836" cy="4351338"/>
          </a:xfrm>
        </p:spPr>
      </p:pic>
      <p:pic>
        <p:nvPicPr>
          <p:cNvPr id="5" name="TEN LITTLE INDIA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0506" y="55568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6720" y="1519310"/>
            <a:ext cx="3504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Tradicionalna američka brojalica koja se riječju INDIANS odnosi na Indijance – američke domoroce. </a:t>
            </a:r>
          </a:p>
          <a:p>
            <a:r>
              <a:rPr lang="hr-HR" dirty="0" smtClean="0"/>
              <a:t>Adaptirana je u pjesmu davne 1868. godine.  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549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-141311"/>
            <a:ext cx="5126502" cy="5487035"/>
          </a:xfrm>
        </p:spPr>
        <p:txBody>
          <a:bodyPr>
            <a:normAutofit/>
          </a:bodyPr>
          <a:lstStyle/>
          <a:p>
            <a:r>
              <a:rPr lang="hr-HR" sz="3600" dirty="0" smtClean="0"/>
              <a:t>Upoznajemo englesku i američku kulturu u vidu glazbe. Otkrivamo instrumente gajde i bendžo. Sve to ispričala nam je spisateljica Helen </a:t>
            </a:r>
            <a:r>
              <a:rPr lang="hr-HR" sz="3600" dirty="0" err="1" smtClean="0"/>
              <a:t>Cooper</a:t>
            </a:r>
            <a:r>
              <a:rPr lang="hr-HR" sz="3600" dirty="0" smtClean="0"/>
              <a:t> u slikovnici </a:t>
            </a:r>
            <a:r>
              <a:rPr lang="hr-HR" sz="3600" dirty="0" err="1" smtClean="0"/>
              <a:t>Pumpkin</a:t>
            </a:r>
            <a:r>
              <a:rPr lang="hr-HR" sz="3600" dirty="0" smtClean="0"/>
              <a:t> </a:t>
            </a:r>
            <a:r>
              <a:rPr lang="hr-HR" sz="3600" dirty="0" err="1" smtClean="0"/>
              <a:t>soup</a:t>
            </a:r>
            <a:r>
              <a:rPr lang="hr-HR" sz="3600" dirty="0" smtClean="0"/>
              <a:t> (Juha od bundeve).</a:t>
            </a:r>
            <a:endParaRPr lang="hr-HR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15" y="292967"/>
            <a:ext cx="4826933" cy="297042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62" y="3727621"/>
            <a:ext cx="3376669" cy="2532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81" y="3727621"/>
            <a:ext cx="3330356" cy="2497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25" y="4286812"/>
            <a:ext cx="1808065" cy="2451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70" y="752304"/>
            <a:ext cx="1472184" cy="2743200"/>
          </a:xfrm>
          <a:prstGeom prst="rect">
            <a:avLst/>
          </a:prstGeom>
        </p:spPr>
      </p:pic>
      <p:pic>
        <p:nvPicPr>
          <p:cNvPr id="3" name="Banjo - SOUND EFFECT 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42768" y="520781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09" y="5207818"/>
            <a:ext cx="657888" cy="772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29" y="1401265"/>
            <a:ext cx="657888" cy="772303"/>
          </a:xfrm>
          <a:prstGeom prst="rect">
            <a:avLst/>
          </a:prstGeom>
        </p:spPr>
      </p:pic>
      <p:pic>
        <p:nvPicPr>
          <p:cNvPr id="12" name="Learn about the BAGPIPES!  Listen, Learn &amp; Love  Miss Jessica's World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74508" y="1514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0" t="7385" r="23288" b="11590"/>
          <a:stretch/>
        </p:blipFill>
        <p:spPr>
          <a:xfrm rot="5825404">
            <a:off x="7630770" y="2458023"/>
            <a:ext cx="2335237" cy="555673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99" y="0"/>
            <a:ext cx="5801784" cy="4351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2550" y="140677"/>
            <a:ext cx="5204459" cy="4369671"/>
          </a:xfrm>
        </p:spPr>
        <p:txBody>
          <a:bodyPr>
            <a:normAutofit/>
          </a:bodyPr>
          <a:lstStyle/>
          <a:p>
            <a:r>
              <a:rPr lang="hr-HR" sz="3600" dirty="0" smtClean="0"/>
              <a:t>Inspirirani slikovnicom napravili smo igru pamćenja, te </a:t>
            </a:r>
            <a:r>
              <a:rPr lang="hr-HR" sz="3600" dirty="0" err="1" smtClean="0"/>
              <a:t>pokrivaljku</a:t>
            </a:r>
            <a:r>
              <a:rPr lang="hr-HR" sz="3600" dirty="0" smtClean="0"/>
              <a:t> o mačku koji svira gajde, vjeverici koja svira bendžo i malom patku koji pjeva.</a:t>
            </a:r>
            <a:endParaRPr lang="hr-HR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3" t="12718" r="9435" b="3589"/>
          <a:stretch/>
        </p:blipFill>
        <p:spPr>
          <a:xfrm rot="20852091">
            <a:off x="2066129" y="3779162"/>
            <a:ext cx="2841674" cy="268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6000">
              <a:schemeClr val="bg1"/>
            </a:gs>
            <a:gs pos="83000">
              <a:srgbClr val="00B0F0"/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97" y="1575583"/>
            <a:ext cx="5604803" cy="316779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One, </a:t>
            </a:r>
            <a:r>
              <a:rPr lang="hr-HR" dirty="0" err="1" smtClean="0"/>
              <a:t>two</a:t>
            </a:r>
            <a:r>
              <a:rPr lang="hr-HR" dirty="0" smtClean="0"/>
              <a:t> </a:t>
            </a:r>
            <a:r>
              <a:rPr lang="hr-HR" dirty="0" err="1" smtClean="0"/>
              <a:t>buckle</a:t>
            </a:r>
            <a:r>
              <a:rPr lang="hr-HR" dirty="0" smtClean="0"/>
              <a:t> </a:t>
            </a:r>
            <a:r>
              <a:rPr lang="hr-HR" dirty="0" err="1" smtClean="0"/>
              <a:t>my</a:t>
            </a:r>
            <a:r>
              <a:rPr lang="hr-HR" dirty="0" smtClean="0"/>
              <a:t> </a:t>
            </a:r>
            <a:r>
              <a:rPr lang="hr-HR" dirty="0" err="1" smtClean="0"/>
              <a:t>shoe</a:t>
            </a:r>
            <a:r>
              <a:rPr lang="hr-HR" dirty="0" smtClean="0"/>
              <a:t> </a:t>
            </a:r>
            <a:br>
              <a:rPr lang="hr-HR" dirty="0" smtClean="0"/>
            </a:br>
            <a:r>
              <a:rPr lang="hr-HR" dirty="0" err="1" smtClean="0"/>
              <a:t>three</a:t>
            </a:r>
            <a:r>
              <a:rPr lang="hr-HR" dirty="0" smtClean="0"/>
              <a:t>, </a:t>
            </a:r>
            <a:r>
              <a:rPr lang="hr-HR" dirty="0" err="1" smtClean="0"/>
              <a:t>four</a:t>
            </a:r>
            <a:r>
              <a:rPr lang="hr-HR" dirty="0" smtClean="0"/>
              <a:t> </a:t>
            </a:r>
            <a:r>
              <a:rPr lang="hr-HR" dirty="0" err="1" smtClean="0"/>
              <a:t>open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door</a:t>
            </a:r>
            <a:r>
              <a:rPr lang="hr-HR" dirty="0" smtClean="0"/>
              <a:t> – FOR ENGLISH!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Otvaramo vrata i krećemo na putovanje engleskim jezikom…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281" y="204580"/>
            <a:ext cx="4806361" cy="6408482"/>
          </a:xfrm>
        </p:spPr>
      </p:pic>
    </p:spTree>
    <p:extLst>
      <p:ext uri="{BB962C8B-B14F-4D97-AF65-F5344CB8AC3E}">
        <p14:creationId xmlns:p14="http://schemas.microsoft.com/office/powerpoint/2010/main" val="23374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3" y="2812903"/>
            <a:ext cx="4276578" cy="1325563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Ususret Božiću tražimo božićno drvce – CHRISTMAS TREE.</a:t>
            </a:r>
            <a:endParaRPr lang="hr-H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64" y="1347322"/>
            <a:ext cx="7026242" cy="5269682"/>
          </a:xfrm>
        </p:spPr>
      </p:pic>
    </p:spTree>
    <p:extLst>
      <p:ext uri="{BB962C8B-B14F-4D97-AF65-F5344CB8AC3E}">
        <p14:creationId xmlns:p14="http://schemas.microsoft.com/office/powerpoint/2010/main" val="34341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317" y="4869107"/>
            <a:ext cx="3108993" cy="2053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002">
            <a:off x="4694401" y="1118407"/>
            <a:ext cx="3610299" cy="3610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0682" y="0"/>
            <a:ext cx="4559104" cy="5401992"/>
          </a:xfrm>
        </p:spPr>
        <p:txBody>
          <a:bodyPr>
            <a:noAutofit/>
          </a:bodyPr>
          <a:lstStyle/>
          <a:p>
            <a:r>
              <a:rPr lang="hr-HR" sz="3200" dirty="0" smtClean="0"/>
              <a:t>U Velikoj Britaniji djeca za Božić stavljaju poklon u čarapu na kaminu. Prema narodnoj engleskoj legendi Djed Božićnjak je letio i uletio kroz dimnjak ravno u čarapu koja se sušila na kaminu. Tako je sve počelo… </a:t>
            </a:r>
            <a:br>
              <a:rPr lang="hr-HR" sz="3200" dirty="0" smtClean="0"/>
            </a:br>
            <a:r>
              <a:rPr lang="hr-HR" sz="3200" dirty="0" smtClean="0"/>
              <a:t> Nama je to bio motiv za božićne čestitke. </a:t>
            </a:r>
            <a:endParaRPr lang="hr-H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" y="0"/>
            <a:ext cx="5036234" cy="37771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" y="3214147"/>
            <a:ext cx="5036234" cy="37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978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Krećemo u vožnju Londonom u autobusu</a:t>
            </a:r>
            <a:br>
              <a:rPr lang="hr-HR" dirty="0" smtClean="0"/>
            </a:br>
            <a:r>
              <a:rPr lang="hr-HR" dirty="0" smtClean="0"/>
              <a:t> THE WHEELS ON THE BUS („Kotačići autobusa”)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/>
          <a:stretch/>
        </p:blipFill>
        <p:spPr>
          <a:xfrm>
            <a:off x="956034" y="1294228"/>
            <a:ext cx="7357404" cy="55637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" t="10470" r="28624" b="20299"/>
          <a:stretch/>
        </p:blipFill>
        <p:spPr>
          <a:xfrm rot="1389689">
            <a:off x="8461363" y="2916717"/>
            <a:ext cx="3521184" cy="178659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wheels-on-the-bus-cocomelon-nursery-rhymes-kids-songs-e_04ZrNroT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7918" y="1325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4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723" y="1256740"/>
            <a:ext cx="4579513" cy="5159912"/>
          </a:xfrm>
        </p:spPr>
        <p:txBody>
          <a:bodyPr>
            <a:normAutofit/>
          </a:bodyPr>
          <a:lstStyle/>
          <a:p>
            <a:r>
              <a:rPr lang="hr-HR" dirty="0" smtClean="0"/>
              <a:t>Ovo je engleska zastava koju smo otkrili u našoj šetnji Londonom: „</a:t>
            </a:r>
            <a:r>
              <a:rPr lang="hr-HR" dirty="0" err="1" smtClean="0"/>
              <a:t>Walking</a:t>
            </a:r>
            <a:r>
              <a:rPr lang="hr-HR" dirty="0" smtClean="0"/>
              <a:t> </a:t>
            </a:r>
            <a:r>
              <a:rPr lang="hr-HR" dirty="0" err="1" smtClean="0"/>
              <a:t>through</a:t>
            </a:r>
            <a:r>
              <a:rPr lang="hr-HR" dirty="0" smtClean="0"/>
              <a:t> London – </a:t>
            </a:r>
            <a:r>
              <a:rPr lang="hr-HR" dirty="0" err="1" smtClean="0"/>
              <a:t>What</a:t>
            </a:r>
            <a:r>
              <a:rPr lang="hr-HR" dirty="0" smtClean="0"/>
              <a:t> do </a:t>
            </a:r>
            <a:r>
              <a:rPr lang="hr-HR" dirty="0" err="1" smtClean="0"/>
              <a:t>you</a:t>
            </a:r>
            <a:r>
              <a:rPr lang="hr-HR" dirty="0" smtClean="0"/>
              <a:t> </a:t>
            </a:r>
            <a:r>
              <a:rPr lang="hr-HR" dirty="0" err="1" smtClean="0"/>
              <a:t>see</a:t>
            </a:r>
            <a:r>
              <a:rPr lang="hr-HR" dirty="0" smtClean="0"/>
              <a:t>”?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36" y="236939"/>
            <a:ext cx="4815626" cy="6420836"/>
          </a:xfrm>
        </p:spPr>
      </p:pic>
    </p:spTree>
    <p:extLst>
      <p:ext uri="{BB962C8B-B14F-4D97-AF65-F5344CB8AC3E}">
        <p14:creationId xmlns:p14="http://schemas.microsoft.com/office/powerpoint/2010/main" val="344515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2" y="0"/>
            <a:ext cx="5407856" cy="4713312"/>
          </a:xfrm>
        </p:spPr>
        <p:txBody>
          <a:bodyPr>
            <a:normAutofit/>
          </a:bodyPr>
          <a:lstStyle/>
          <a:p>
            <a:r>
              <a:rPr lang="hr-HR" dirty="0" smtClean="0"/>
              <a:t>U šetnji Londonom predstavljamo vam i poznati vrtuljak „London </a:t>
            </a:r>
            <a:r>
              <a:rPr lang="hr-HR" dirty="0" err="1" smtClean="0"/>
              <a:t>Eye</a:t>
            </a:r>
            <a:r>
              <a:rPr lang="hr-HR" dirty="0" smtClean="0"/>
              <a:t>”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2" t="12682"/>
          <a:stretch/>
        </p:blipFill>
        <p:spPr>
          <a:xfrm>
            <a:off x="7061981" y="214692"/>
            <a:ext cx="4084219" cy="659251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27" y="3600771"/>
            <a:ext cx="3783872" cy="32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20513" r="3595" b="718"/>
          <a:stretch/>
        </p:blipFill>
        <p:spPr>
          <a:xfrm>
            <a:off x="7406932" y="1491175"/>
            <a:ext cx="4367725" cy="540199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4" t="19010"/>
          <a:stretch/>
        </p:blipFill>
        <p:spPr>
          <a:xfrm>
            <a:off x="417343" y="1491175"/>
            <a:ext cx="3756074" cy="53668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err="1" smtClean="0"/>
              <a:t>Walking</a:t>
            </a:r>
            <a:r>
              <a:rPr lang="hr-HR" dirty="0" smtClean="0"/>
              <a:t> </a:t>
            </a:r>
            <a:r>
              <a:rPr lang="hr-HR" dirty="0" err="1" smtClean="0"/>
              <a:t>through</a:t>
            </a:r>
            <a:r>
              <a:rPr lang="hr-HR" dirty="0" smtClean="0"/>
              <a:t> London, </a:t>
            </a:r>
            <a:r>
              <a:rPr lang="hr-HR" dirty="0" err="1" smtClean="0"/>
              <a:t>what</a:t>
            </a:r>
            <a:r>
              <a:rPr lang="hr-HR" dirty="0" smtClean="0"/>
              <a:t> do </a:t>
            </a:r>
            <a:r>
              <a:rPr lang="hr-HR" dirty="0" err="1" smtClean="0"/>
              <a:t>you</a:t>
            </a:r>
            <a:r>
              <a:rPr lang="hr-HR" dirty="0" smtClean="0"/>
              <a:t> </a:t>
            </a:r>
            <a:r>
              <a:rPr lang="hr-HR" dirty="0" err="1" smtClean="0"/>
              <a:t>see</a:t>
            </a:r>
            <a:r>
              <a:rPr lang="hr-HR" dirty="0" smtClean="0"/>
              <a:t>?</a:t>
            </a:r>
            <a:br>
              <a:rPr lang="hr-HR" dirty="0" smtClean="0"/>
            </a:br>
            <a:r>
              <a:rPr lang="hr-HR" dirty="0" smtClean="0"/>
              <a:t>A </a:t>
            </a:r>
            <a:r>
              <a:rPr lang="hr-HR" dirty="0" err="1" smtClean="0"/>
              <a:t>policeman</a:t>
            </a:r>
            <a:r>
              <a:rPr lang="hr-HR" dirty="0" smtClean="0"/>
              <a:t> „</a:t>
            </a:r>
            <a:r>
              <a:rPr lang="hr-HR" dirty="0" err="1" smtClean="0"/>
              <a:t>Bobby</a:t>
            </a:r>
            <a:r>
              <a:rPr lang="hr-HR" dirty="0" smtClean="0"/>
              <a:t>”</a:t>
            </a:r>
            <a:endParaRPr lang="hr-H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74" y="2802987"/>
            <a:ext cx="212750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1" y="731547"/>
            <a:ext cx="5571186" cy="4786424"/>
          </a:xfrm>
        </p:spPr>
        <p:txBody>
          <a:bodyPr>
            <a:normAutofit/>
          </a:bodyPr>
          <a:lstStyle/>
          <a:p>
            <a:r>
              <a:rPr lang="hr-HR" dirty="0" smtClean="0"/>
              <a:t>U našem predvorju izlažemo naše likovne radove. Ovaj put su to autobusi na kat (</a:t>
            </a:r>
            <a:r>
              <a:rPr lang="hr-HR" dirty="0" err="1" smtClean="0"/>
              <a:t>double-decker</a:t>
            </a:r>
            <a:r>
              <a:rPr lang="hr-HR" dirty="0" smtClean="0"/>
              <a:t> </a:t>
            </a:r>
            <a:r>
              <a:rPr lang="hr-HR" dirty="0" err="1" smtClean="0"/>
              <a:t>buses</a:t>
            </a:r>
            <a:r>
              <a:rPr lang="hr-HR" dirty="0" smtClean="0"/>
              <a:t>) – zaštitni znak Londona. 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3" y="1006161"/>
            <a:ext cx="5794345" cy="480723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500" y="4842456"/>
            <a:ext cx="1321788" cy="18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 mi možemo u mašti biti engleske kraljice!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19040" r="34792" b="8190"/>
          <a:stretch/>
        </p:blipFill>
        <p:spPr>
          <a:xfrm>
            <a:off x="273204" y="1786676"/>
            <a:ext cx="4104102" cy="44031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t="15477" r="35473" b="4293"/>
          <a:stretch/>
        </p:blipFill>
        <p:spPr>
          <a:xfrm>
            <a:off x="8463385" y="1814147"/>
            <a:ext cx="3418448" cy="4494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28718"/>
          <a:stretch/>
        </p:blipFill>
        <p:spPr>
          <a:xfrm>
            <a:off x="4724163" y="1544008"/>
            <a:ext cx="3392365" cy="4888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2" t="20647" r="16442" b="23230"/>
          <a:stretch/>
        </p:blipFill>
        <p:spPr>
          <a:xfrm rot="1058869">
            <a:off x="10516772" y="48939"/>
            <a:ext cx="1674055" cy="10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231" y="351058"/>
            <a:ext cx="995172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r-HR" dirty="0" smtClean="0"/>
              <a:t>Tko će </a:t>
            </a:r>
            <a:r>
              <a:rPr lang="hr-HR" dirty="0"/>
              <a:t>pobijediti</a:t>
            </a:r>
            <a:r>
              <a:rPr lang="hr-HR" dirty="0" smtClean="0"/>
              <a:t> u kvizu znanja o Londonu? </a:t>
            </a:r>
            <a:br>
              <a:rPr lang="hr-HR" dirty="0" smtClean="0"/>
            </a:br>
            <a:r>
              <a:rPr lang="hr-HR" dirty="0" smtClean="0"/>
              <a:t>Mara ili </a:t>
            </a:r>
            <a:r>
              <a:rPr lang="hr-HR" dirty="0" err="1" smtClean="0"/>
              <a:t>Matias</a:t>
            </a:r>
            <a:r>
              <a:rPr lang="hr-HR" dirty="0" smtClean="0"/>
              <a:t>?</a:t>
            </a:r>
            <a:endParaRPr lang="hr-HR" dirty="0"/>
          </a:p>
        </p:txBody>
      </p:sp>
      <p:pic>
        <p:nvPicPr>
          <p:cNvPr id="4" name="WhatsApp Video 2023-05-16 at 13.58.3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950" y="1825625"/>
            <a:ext cx="7912100" cy="4351338"/>
          </a:xfrm>
        </p:spPr>
      </p:pic>
    </p:spTree>
    <p:extLst>
      <p:ext uri="{BB962C8B-B14F-4D97-AF65-F5344CB8AC3E}">
        <p14:creationId xmlns:p14="http://schemas.microsoft.com/office/powerpoint/2010/main" val="20400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6490" y="280719"/>
            <a:ext cx="6448865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r-HR" dirty="0" smtClean="0"/>
              <a:t>A tko će sada biti brži: </a:t>
            </a:r>
            <a:br>
              <a:rPr lang="hr-HR" dirty="0" smtClean="0"/>
            </a:br>
            <a:r>
              <a:rPr lang="hr-HR" dirty="0" err="1" smtClean="0"/>
              <a:t>Sofia</a:t>
            </a:r>
            <a:r>
              <a:rPr lang="hr-HR" dirty="0" smtClean="0"/>
              <a:t>, Rafael ili </a:t>
            </a:r>
            <a:r>
              <a:rPr lang="hr-HR" dirty="0" err="1" smtClean="0"/>
              <a:t>Aby</a:t>
            </a:r>
            <a:r>
              <a:rPr lang="hr-HR" dirty="0"/>
              <a:t>?</a:t>
            </a:r>
          </a:p>
        </p:txBody>
      </p:sp>
      <p:pic>
        <p:nvPicPr>
          <p:cNvPr id="4" name="WhatsApp Video 2023-05-16 at 13.57.4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950" y="1825625"/>
            <a:ext cx="7912100" cy="4351338"/>
          </a:xfrm>
        </p:spPr>
      </p:pic>
    </p:spTree>
    <p:extLst>
      <p:ext uri="{BB962C8B-B14F-4D97-AF65-F5344CB8AC3E}">
        <p14:creationId xmlns:p14="http://schemas.microsoft.com/office/powerpoint/2010/main" val="200859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r-HR" dirty="0" err="1" smtClean="0"/>
              <a:t>Buckle</a:t>
            </a:r>
            <a:r>
              <a:rPr lang="hr-HR" dirty="0" smtClean="0"/>
              <a:t> </a:t>
            </a:r>
            <a:r>
              <a:rPr lang="hr-HR" dirty="0" err="1" smtClean="0"/>
              <a:t>my</a:t>
            </a:r>
            <a:r>
              <a:rPr lang="hr-HR" dirty="0" smtClean="0"/>
              <a:t> </a:t>
            </a:r>
            <a:r>
              <a:rPr lang="hr-HR" dirty="0" err="1" smtClean="0"/>
              <a:t>shoe</a:t>
            </a:r>
            <a:endParaRPr lang="hr-HR" dirty="0"/>
          </a:p>
        </p:txBody>
      </p:sp>
      <p:pic>
        <p:nvPicPr>
          <p:cNvPr id="4" name="WhatsApp Video 2023-05-17 at 13.27.4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4162" y="1389526"/>
            <a:ext cx="8702798" cy="4786190"/>
          </a:xfrm>
        </p:spPr>
      </p:pic>
    </p:spTree>
    <p:extLst>
      <p:ext uri="{BB962C8B-B14F-4D97-AF65-F5344CB8AC3E}">
        <p14:creationId xmlns:p14="http://schemas.microsoft.com/office/powerpoint/2010/main" val="2076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044" y="0"/>
            <a:ext cx="5572470" cy="2184892"/>
          </a:xfrm>
        </p:spPr>
        <p:txBody>
          <a:bodyPr/>
          <a:lstStyle/>
          <a:p>
            <a:r>
              <a:rPr lang="hr-HR" dirty="0" smtClean="0"/>
              <a:t>Who </a:t>
            </a:r>
            <a:r>
              <a:rPr lang="hr-HR" dirty="0" err="1" smtClean="0"/>
              <a:t>was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fastest</a:t>
            </a:r>
            <a:r>
              <a:rPr lang="hr-HR" dirty="0" smtClean="0"/>
              <a:t>? </a:t>
            </a:r>
            <a:br>
              <a:rPr lang="hr-HR" dirty="0" smtClean="0"/>
            </a:br>
            <a:r>
              <a:rPr lang="hr-HR" dirty="0" smtClean="0"/>
              <a:t>Tko je bio najbrži?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5" y="2082018"/>
            <a:ext cx="6078704" cy="45590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078">
            <a:off x="8209654" y="3926615"/>
            <a:ext cx="24384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r="2975"/>
          <a:stretch/>
        </p:blipFill>
        <p:spPr>
          <a:xfrm>
            <a:off x="6446913" y="0"/>
            <a:ext cx="5745087" cy="38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EED2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8615" r="521" b="14461"/>
          <a:stretch/>
        </p:blipFill>
        <p:spPr>
          <a:xfrm rot="772539">
            <a:off x="7823170" y="1107270"/>
            <a:ext cx="4137127" cy="56929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92" y="3781012"/>
            <a:ext cx="1269613" cy="1269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0837" b="7691"/>
          <a:stretch/>
        </p:blipFill>
        <p:spPr>
          <a:xfrm rot="20644063">
            <a:off x="607576" y="278181"/>
            <a:ext cx="4937760" cy="6497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276237">
            <a:off x="464415" y="4433148"/>
            <a:ext cx="6260538" cy="2096722"/>
          </a:xfrm>
        </p:spPr>
        <p:txBody>
          <a:bodyPr>
            <a:noAutofit/>
          </a:bodyPr>
          <a:lstStyle/>
          <a:p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Tko će skupiti više bombona u igri CANDY RACE? </a:t>
            </a:r>
            <a:b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r-H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1200" y="202536"/>
            <a:ext cx="41727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U našem putovanju engleskim jezikom otputovali smo do </a:t>
            </a:r>
            <a:endParaRPr lang="hr-HR" sz="2800" dirty="0" smtClean="0"/>
          </a:p>
          <a:p>
            <a:r>
              <a:rPr lang="hr-HR" sz="2800" dirty="0" smtClean="0"/>
              <a:t>Amerike </a:t>
            </a:r>
            <a:r>
              <a:rPr lang="hr-HR" sz="2800" dirty="0"/>
              <a:t>i otkrili </a:t>
            </a:r>
            <a:endParaRPr lang="hr-HR" sz="2800" dirty="0" smtClean="0"/>
          </a:p>
          <a:p>
            <a:r>
              <a:rPr lang="hr-HR" sz="2800" dirty="0" smtClean="0"/>
              <a:t>ponešto </a:t>
            </a:r>
            <a:r>
              <a:rPr lang="hr-HR" sz="2800" dirty="0"/>
              <a:t>o običaju </a:t>
            </a:r>
            <a:endParaRPr lang="hr-HR" sz="2800" dirty="0" smtClean="0"/>
          </a:p>
          <a:p>
            <a:r>
              <a:rPr lang="hr-HR" sz="2800" i="1" dirty="0" smtClean="0"/>
              <a:t>TRICK </a:t>
            </a:r>
            <a:r>
              <a:rPr lang="hr-HR" sz="2800" i="1" dirty="0"/>
              <a:t>OR TREAT </a:t>
            </a:r>
            <a:endParaRPr lang="hr-HR" sz="2800" i="1" dirty="0" smtClean="0"/>
          </a:p>
          <a:p>
            <a:r>
              <a:rPr lang="hr-HR" sz="2800" dirty="0" smtClean="0"/>
              <a:t>kada </a:t>
            </a:r>
            <a:r>
              <a:rPr lang="hr-HR" sz="2800" dirty="0"/>
              <a:t>se daruju </a:t>
            </a:r>
            <a:endParaRPr lang="hr-HR" sz="2800" dirty="0" smtClean="0"/>
          </a:p>
          <a:p>
            <a:r>
              <a:rPr lang="hr-HR" sz="2800" dirty="0" smtClean="0"/>
              <a:t>slatkiši</a:t>
            </a:r>
            <a:r>
              <a:rPr lang="hr-H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86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40677"/>
            <a:ext cx="5957065" cy="13255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Učili smo pjevati </a:t>
            </a:r>
            <a:r>
              <a:rPr lang="hr-HR" dirty="0" err="1" smtClean="0"/>
              <a:t>Vegetable</a:t>
            </a:r>
            <a:r>
              <a:rPr lang="hr-HR" dirty="0" smtClean="0"/>
              <a:t> song – Pjesmu o povrću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003692"/>
            <a:ext cx="5683267" cy="37336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t="22154" r="15589" b="513"/>
          <a:stretch/>
        </p:blipFill>
        <p:spPr>
          <a:xfrm>
            <a:off x="5741552" y="1055078"/>
            <a:ext cx="6450448" cy="56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Carrot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broccoli</a:t>
            </a:r>
            <a:r>
              <a:rPr lang="hr-HR" dirty="0" smtClean="0"/>
              <a:t> – mrkva i brokula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80" y="-136018"/>
            <a:ext cx="2327849" cy="232784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53" y="1690688"/>
            <a:ext cx="7903399" cy="49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9808" y="365125"/>
            <a:ext cx="8483991" cy="1325563"/>
          </a:xfrm>
        </p:spPr>
        <p:txBody>
          <a:bodyPr/>
          <a:lstStyle/>
          <a:p>
            <a:r>
              <a:rPr lang="hr-HR" dirty="0" smtClean="0"/>
              <a:t>Koje se sve povrće nalazi u Pjesmi o povrću – VEGETABLE SOUP?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1" y="1690688"/>
            <a:ext cx="8153701" cy="4985690"/>
          </a:xfrm>
        </p:spPr>
      </p:pic>
    </p:spTree>
    <p:extLst>
      <p:ext uri="{BB962C8B-B14F-4D97-AF65-F5344CB8AC3E}">
        <p14:creationId xmlns:p14="http://schemas.microsoft.com/office/powerpoint/2010/main" val="223454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04" y="0"/>
            <a:ext cx="10515600" cy="1325563"/>
          </a:xfrm>
        </p:spPr>
        <p:txBody>
          <a:bodyPr/>
          <a:lstStyle/>
          <a:p>
            <a:r>
              <a:rPr lang="hr-HR" dirty="0" smtClean="0"/>
              <a:t>Likovni radovi o </a:t>
            </a:r>
            <a:r>
              <a:rPr lang="hr-HR" dirty="0" err="1" smtClean="0"/>
              <a:t>Vegetable</a:t>
            </a:r>
            <a:r>
              <a:rPr lang="hr-HR" dirty="0" smtClean="0"/>
              <a:t> song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15128"/>
          <a:stretch/>
        </p:blipFill>
        <p:spPr>
          <a:xfrm>
            <a:off x="6028005" y="1404682"/>
            <a:ext cx="6163995" cy="501127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9"/>
          <a:stretch/>
        </p:blipFill>
        <p:spPr>
          <a:xfrm>
            <a:off x="703384" y="1156115"/>
            <a:ext cx="5974112" cy="5508406"/>
          </a:xfrm>
        </p:spPr>
      </p:pic>
    </p:spTree>
    <p:extLst>
      <p:ext uri="{BB962C8B-B14F-4D97-AF65-F5344CB8AC3E}">
        <p14:creationId xmlns:p14="http://schemas.microsoft.com/office/powerpoint/2010/main" val="267424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754" y="0"/>
            <a:ext cx="2531874" cy="6858000"/>
          </a:xfrm>
        </p:spPr>
        <p:txBody>
          <a:bodyPr vert="horz">
            <a:normAutofit/>
          </a:bodyPr>
          <a:lstStyle/>
          <a:p>
            <a:r>
              <a:rPr lang="hr-HR" sz="2400" dirty="0" smtClean="0"/>
              <a:t>Igra spajalica namirnica za juhu od povrća – VEGETABLE SOUP.</a:t>
            </a:r>
            <a:endParaRPr lang="hr-HR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8615" r="20498" b="1745"/>
          <a:stretch/>
        </p:blipFill>
        <p:spPr>
          <a:xfrm>
            <a:off x="7283628" y="3411415"/>
            <a:ext cx="4908372" cy="3446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r="2769" b="4205"/>
          <a:stretch/>
        </p:blipFill>
        <p:spPr>
          <a:xfrm>
            <a:off x="7283628" y="0"/>
            <a:ext cx="4935922" cy="3411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6154" r="11436" b="4821"/>
          <a:stretch/>
        </p:blipFill>
        <p:spPr>
          <a:xfrm>
            <a:off x="0" y="3263705"/>
            <a:ext cx="4751754" cy="359429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1754" cy="3263705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65" y="427160"/>
            <a:ext cx="2381250" cy="1924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12" y="4129259"/>
            <a:ext cx="2046556" cy="272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5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08852" cy="1325563"/>
          </a:xfrm>
        </p:spPr>
        <p:txBody>
          <a:bodyPr/>
          <a:lstStyle/>
          <a:p>
            <a:r>
              <a:rPr lang="hr-HR" dirty="0" smtClean="0"/>
              <a:t>Pripremamo sve za naše čestitke za sretan Uskrs – HAPPY EASTER!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5" y="2205453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1" y="2205453"/>
            <a:ext cx="6050394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5650" r="13179" b="11274"/>
          <a:stretch/>
        </p:blipFill>
        <p:spPr>
          <a:xfrm>
            <a:off x="9439422" y="226800"/>
            <a:ext cx="1516215" cy="186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08" y="182245"/>
            <a:ext cx="4169898" cy="1325563"/>
          </a:xfrm>
        </p:spPr>
        <p:txBody>
          <a:bodyPr/>
          <a:lstStyle/>
          <a:p>
            <a:r>
              <a:rPr lang="hr-HR" dirty="0" smtClean="0"/>
              <a:t>Utrka s jajima – EGG HUNT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8802" r="5951" b="10051"/>
          <a:stretch/>
        </p:blipFill>
        <p:spPr>
          <a:xfrm>
            <a:off x="7071360" y="2876843"/>
            <a:ext cx="5008098" cy="35309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2" t="17231" b="102"/>
          <a:stretch/>
        </p:blipFill>
        <p:spPr>
          <a:xfrm>
            <a:off x="196947" y="1348264"/>
            <a:ext cx="6208542" cy="5669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7" t="10051" r="21897"/>
          <a:stretch/>
        </p:blipFill>
        <p:spPr>
          <a:xfrm>
            <a:off x="4656406" y="182245"/>
            <a:ext cx="3368823" cy="4069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593" y="460058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FDFD8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Govorna igra „EASTER BASKET” </a:t>
            </a:r>
            <a:br>
              <a:rPr lang="hr-HR" dirty="0" smtClean="0"/>
            </a:br>
            <a:r>
              <a:rPr lang="hr-HR" dirty="0" smtClean="0"/>
              <a:t>(„Uskrsna košarica”)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31" y="1690688"/>
            <a:ext cx="6450640" cy="48379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668">
            <a:off x="9173799" y="2028314"/>
            <a:ext cx="2154799" cy="241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 putu otkrivanja engleskog jezika prvo smo upoznali boje… spajali smo ih u lančić od boja i prijateljstva – COLOUR CHAIN.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92" y="203339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348">
            <a:off x="460715" y="2655315"/>
            <a:ext cx="1102618" cy="733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t="33996" r="2461" b="34947"/>
          <a:stretch/>
        </p:blipFill>
        <p:spPr>
          <a:xfrm rot="1336853">
            <a:off x="366113" y="4683662"/>
            <a:ext cx="1362975" cy="296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9019">
            <a:off x="10242744" y="2777872"/>
            <a:ext cx="1595243" cy="571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19494" r="6017" b="18881"/>
          <a:stretch/>
        </p:blipFill>
        <p:spPr>
          <a:xfrm rot="20429027">
            <a:off x="10654385" y="4251277"/>
            <a:ext cx="1127079" cy="527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8" t="11487" r="23014"/>
          <a:stretch/>
        </p:blipFill>
        <p:spPr>
          <a:xfrm>
            <a:off x="2150076" y="2048869"/>
            <a:ext cx="1828800" cy="43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05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Učili smo tradicionalnu englesku pjesmicu iz 17. stoljeća koja je vrlo popularna u Velikoj Britaniji te izrađivali likovne radove na istu temu – „HUMPTY DUMPTY”.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90" y="2092912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40" y="157909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464234"/>
            <a:ext cx="5181600" cy="5712729"/>
          </a:xfrm>
        </p:spPr>
        <p:txBody>
          <a:bodyPr/>
          <a:lstStyle/>
          <a:p>
            <a:r>
              <a:rPr lang="hr-HR" dirty="0" err="1" smtClean="0"/>
              <a:t>Humpty</a:t>
            </a:r>
            <a:r>
              <a:rPr lang="hr-HR" dirty="0" smtClean="0"/>
              <a:t> </a:t>
            </a:r>
            <a:r>
              <a:rPr lang="hr-HR" dirty="0" err="1" smtClean="0"/>
              <a:t>Dumpty</a:t>
            </a:r>
            <a:r>
              <a:rPr lang="hr-HR" dirty="0" smtClean="0"/>
              <a:t> sat on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wall</a:t>
            </a:r>
            <a:endParaRPr lang="hr-HR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464234"/>
            <a:ext cx="5181600" cy="5712729"/>
          </a:xfrm>
        </p:spPr>
        <p:txBody>
          <a:bodyPr/>
          <a:lstStyle/>
          <a:p>
            <a:r>
              <a:rPr lang="hr-HR" dirty="0" err="1" smtClean="0"/>
              <a:t>Humpty</a:t>
            </a:r>
            <a:r>
              <a:rPr lang="hr-HR" dirty="0" smtClean="0"/>
              <a:t> </a:t>
            </a:r>
            <a:r>
              <a:rPr lang="hr-HR" dirty="0" err="1" smtClean="0"/>
              <a:t>Dumpty</a:t>
            </a:r>
            <a:r>
              <a:rPr lang="hr-HR" dirty="0" smtClean="0"/>
              <a:t> had a </a:t>
            </a:r>
            <a:r>
              <a:rPr lang="hr-HR" dirty="0" err="1" smtClean="0"/>
              <a:t>great</a:t>
            </a:r>
            <a:r>
              <a:rPr lang="hr-HR" dirty="0" smtClean="0"/>
              <a:t> </a:t>
            </a:r>
            <a:r>
              <a:rPr lang="hr-HR" dirty="0" err="1" smtClean="0"/>
              <a:t>fall</a:t>
            </a:r>
            <a:endParaRPr lang="hr-H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4" r="3898" b="14257"/>
          <a:stretch/>
        </p:blipFill>
        <p:spPr>
          <a:xfrm>
            <a:off x="1186376" y="1913204"/>
            <a:ext cx="4426634" cy="3601330"/>
          </a:xfrm>
          <a:prstGeom prst="rect">
            <a:avLst/>
          </a:prstGeom>
        </p:spPr>
      </p:pic>
      <p:pic>
        <p:nvPicPr>
          <p:cNvPr id="12" name="humpty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130360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17898"/>
          <a:stretch/>
        </p:blipFill>
        <p:spPr>
          <a:xfrm>
            <a:off x="7005711" y="1544595"/>
            <a:ext cx="3840480" cy="50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1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34572"/>
            <a:ext cx="5181600" cy="5642391"/>
          </a:xfrm>
        </p:spPr>
        <p:txBody>
          <a:bodyPr/>
          <a:lstStyle/>
          <a:p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all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king’s</a:t>
            </a:r>
            <a:r>
              <a:rPr lang="hr-HR" dirty="0" smtClean="0"/>
              <a:t> </a:t>
            </a:r>
            <a:r>
              <a:rPr lang="hr-HR" dirty="0" err="1" smtClean="0"/>
              <a:t>horses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all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king’s</a:t>
            </a:r>
            <a:r>
              <a:rPr lang="hr-HR" dirty="0" smtClean="0"/>
              <a:t> </a:t>
            </a:r>
            <a:r>
              <a:rPr lang="hr-HR" dirty="0" err="1" smtClean="0"/>
              <a:t>men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534572"/>
            <a:ext cx="5181600" cy="5642391"/>
          </a:xfrm>
        </p:spPr>
        <p:txBody>
          <a:bodyPr/>
          <a:lstStyle/>
          <a:p>
            <a:r>
              <a:rPr lang="hr-HR" dirty="0" err="1" smtClean="0"/>
              <a:t>Couldn’t</a:t>
            </a:r>
            <a:r>
              <a:rPr lang="hr-HR" dirty="0" smtClean="0"/>
              <a:t> put </a:t>
            </a:r>
            <a:r>
              <a:rPr lang="hr-HR" dirty="0" err="1" smtClean="0"/>
              <a:t>Humpty</a:t>
            </a:r>
            <a:r>
              <a:rPr lang="hr-HR" dirty="0" smtClean="0"/>
              <a:t> </a:t>
            </a:r>
            <a:r>
              <a:rPr lang="hr-HR" dirty="0" err="1" smtClean="0"/>
              <a:t>together</a:t>
            </a:r>
            <a:r>
              <a:rPr lang="hr-HR" dirty="0" smtClean="0"/>
              <a:t> </a:t>
            </a:r>
            <a:r>
              <a:rPr lang="hr-HR" dirty="0" err="1" smtClean="0"/>
              <a:t>again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1" r="4667" b="14051"/>
          <a:stretch/>
        </p:blipFill>
        <p:spPr>
          <a:xfrm>
            <a:off x="879047" y="1406770"/>
            <a:ext cx="5099905" cy="2560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5" b="13436"/>
          <a:stretch/>
        </p:blipFill>
        <p:spPr>
          <a:xfrm>
            <a:off x="655319" y="4081498"/>
            <a:ext cx="5516881" cy="2546253"/>
          </a:xfrm>
          <a:prstGeom prst="rect">
            <a:avLst/>
          </a:prstGeom>
        </p:spPr>
      </p:pic>
      <p:pic>
        <p:nvPicPr>
          <p:cNvPr id="8" name="humpt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4156" y="174556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7" r="24975" b="7282"/>
          <a:stretch/>
        </p:blipFill>
        <p:spPr>
          <a:xfrm>
            <a:off x="7138181" y="1406770"/>
            <a:ext cx="3249637" cy="49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3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Humpty</a:t>
            </a:r>
            <a:r>
              <a:rPr lang="hr-HR" dirty="0" smtClean="0"/>
              <a:t> </a:t>
            </a:r>
            <a:r>
              <a:rPr lang="hr-HR" dirty="0" err="1" smtClean="0"/>
              <a:t>Dumpty</a:t>
            </a:r>
            <a:r>
              <a:rPr lang="hr-HR" dirty="0" smtClean="0"/>
              <a:t> može biti i od prirodnih materijala…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8167"/>
            <a:ext cx="5801784" cy="4351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938167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3776">
            <a:off x="8505303" y="2039683"/>
            <a:ext cx="3390314" cy="2260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0447" y="0"/>
            <a:ext cx="7891553" cy="1983544"/>
          </a:xfrm>
        </p:spPr>
        <p:txBody>
          <a:bodyPr/>
          <a:lstStyle/>
          <a:p>
            <a:r>
              <a:rPr lang="hr-HR" dirty="0" smtClean="0"/>
              <a:t>Englezi vole piti čaj i jesti uz to i sendviče. Dođite i probajte naše!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2"/>
          <a:stretch/>
        </p:blipFill>
        <p:spPr>
          <a:xfrm>
            <a:off x="4300448" y="1983544"/>
            <a:ext cx="4319260" cy="46617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5" t="13949"/>
          <a:stretch/>
        </p:blipFill>
        <p:spPr>
          <a:xfrm>
            <a:off x="197426" y="743938"/>
            <a:ext cx="3997276" cy="5901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731" y="4639661"/>
            <a:ext cx="1374942" cy="12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682" y="365125"/>
            <a:ext cx="1816623" cy="1146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8" y="365125"/>
            <a:ext cx="11353800" cy="1325563"/>
          </a:xfrm>
        </p:spPr>
        <p:txBody>
          <a:bodyPr/>
          <a:lstStyle/>
          <a:p>
            <a:r>
              <a:rPr lang="hr-HR" dirty="0" smtClean="0"/>
              <a:t>Naši mali, vrijedni kuhari pripremaju čaj </a:t>
            </a:r>
            <a:br>
              <a:rPr lang="hr-HR" dirty="0" smtClean="0"/>
            </a:br>
            <a:r>
              <a:rPr lang="hr-HR" dirty="0" smtClean="0"/>
              <a:t>i </a:t>
            </a:r>
            <a:r>
              <a:rPr lang="hr-HR" dirty="0" err="1" smtClean="0"/>
              <a:t>keksiće</a:t>
            </a:r>
            <a:r>
              <a:rPr lang="hr-HR" dirty="0" smtClean="0"/>
              <a:t> – TEA </a:t>
            </a:r>
            <a:r>
              <a:rPr lang="hr-HR" smtClean="0"/>
              <a:t>AND BISCUITS.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3" r="16952" b="1322"/>
          <a:stretch/>
        </p:blipFill>
        <p:spPr>
          <a:xfrm>
            <a:off x="365760" y="1879732"/>
            <a:ext cx="1869962" cy="44941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9" t="8223" r="19513"/>
          <a:stretch/>
        </p:blipFill>
        <p:spPr>
          <a:xfrm>
            <a:off x="9557184" y="1879732"/>
            <a:ext cx="2053883" cy="4494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6359" r="17744"/>
          <a:stretch/>
        </p:blipFill>
        <p:spPr>
          <a:xfrm>
            <a:off x="2694551" y="1879732"/>
            <a:ext cx="3545057" cy="4494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7384" r="21920" b="9744"/>
          <a:stretch/>
        </p:blipFill>
        <p:spPr>
          <a:xfrm>
            <a:off x="6725398" y="1879732"/>
            <a:ext cx="2380579" cy="44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4831" y="-192465"/>
            <a:ext cx="3944816" cy="4003526"/>
          </a:xfrm>
        </p:spPr>
        <p:txBody>
          <a:bodyPr/>
          <a:lstStyle/>
          <a:p>
            <a:r>
              <a:rPr lang="hr-HR" dirty="0" smtClean="0"/>
              <a:t>Imali smo i vlastitu </a:t>
            </a:r>
            <a:br>
              <a:rPr lang="hr-HR" dirty="0" smtClean="0"/>
            </a:br>
            <a:r>
              <a:rPr lang="hr-HR" dirty="0" smtClean="0"/>
              <a:t>čajanku – </a:t>
            </a:r>
            <a:br>
              <a:rPr lang="hr-HR" dirty="0" smtClean="0"/>
            </a:br>
            <a:r>
              <a:rPr lang="hr-HR" dirty="0" smtClean="0"/>
              <a:t>ENGLISH TEA PARTY!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8"/>
          <a:stretch/>
        </p:blipFill>
        <p:spPr>
          <a:xfrm>
            <a:off x="7446499" y="3201"/>
            <a:ext cx="4745501" cy="299578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" b="7919"/>
          <a:stretch/>
        </p:blipFill>
        <p:spPr>
          <a:xfrm>
            <a:off x="-34433" y="3201"/>
            <a:ext cx="4234375" cy="400672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b="8767"/>
          <a:stretch/>
        </p:blipFill>
        <p:spPr>
          <a:xfrm>
            <a:off x="6491115" y="2897944"/>
            <a:ext cx="5700885" cy="3960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1" r="15225"/>
          <a:stretch/>
        </p:blipFill>
        <p:spPr>
          <a:xfrm>
            <a:off x="-1" y="3495819"/>
            <a:ext cx="4595448" cy="3362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75" y="3551351"/>
            <a:ext cx="1273611" cy="1273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16338" r="6103" b="12488"/>
          <a:stretch/>
        </p:blipFill>
        <p:spPr>
          <a:xfrm>
            <a:off x="4595447" y="5242143"/>
            <a:ext cx="2754202" cy="161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5333">
            <a:off x="9679040" y="955916"/>
            <a:ext cx="1786128" cy="1786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Pripremali smo i čestitke povodom Dana očeva i Dana žena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2" y="2546253"/>
            <a:ext cx="5566051" cy="39223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20308" r="4342"/>
          <a:stretch/>
        </p:blipFill>
        <p:spPr>
          <a:xfrm>
            <a:off x="5936566" y="2546253"/>
            <a:ext cx="6105379" cy="3922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585">
            <a:off x="646722" y="1038536"/>
            <a:ext cx="2158428" cy="14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1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19" y="407317"/>
            <a:ext cx="2191555" cy="1643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Naši su roditelji BEST MUMS i BEST DADS </a:t>
            </a:r>
            <a:br>
              <a:rPr lang="hr-HR" dirty="0" smtClean="0"/>
            </a:br>
            <a:r>
              <a:rPr lang="hr-HR" dirty="0" smtClean="0"/>
              <a:t>- najbolje mame i najbolji tate!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3" r="13003"/>
          <a:stretch/>
        </p:blipFill>
        <p:spPr>
          <a:xfrm>
            <a:off x="0" y="1867437"/>
            <a:ext cx="5615065" cy="394891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20845" r="1737"/>
          <a:stretch/>
        </p:blipFill>
        <p:spPr>
          <a:xfrm>
            <a:off x="5858744" y="1867437"/>
            <a:ext cx="6333256" cy="39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14298" r="14438"/>
          <a:stretch/>
        </p:blipFill>
        <p:spPr>
          <a:xfrm>
            <a:off x="5263018" y="0"/>
            <a:ext cx="4168645" cy="332849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51" y="379192"/>
            <a:ext cx="4043289" cy="3236204"/>
          </a:xfrm>
        </p:spPr>
        <p:txBody>
          <a:bodyPr/>
          <a:lstStyle/>
          <a:p>
            <a:r>
              <a:rPr lang="hr-HR" dirty="0" smtClean="0"/>
              <a:t>Igra pantomime nam je jako zabavna - MONKEY SEE MONKEY DO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25551"/>
          <a:stretch/>
        </p:blipFill>
        <p:spPr>
          <a:xfrm>
            <a:off x="3304052" y="2992901"/>
            <a:ext cx="3432517" cy="3826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16177" r="11183" b="2818"/>
          <a:stretch/>
        </p:blipFill>
        <p:spPr>
          <a:xfrm>
            <a:off x="6845512" y="2954215"/>
            <a:ext cx="5346488" cy="390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3737159"/>
            <a:ext cx="2337895" cy="233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Igre za prepoznavanje i imenovanje boja – COLOUR GAMES.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11643" r="10521" b="9295"/>
          <a:stretch/>
        </p:blipFill>
        <p:spPr>
          <a:xfrm rot="5400000">
            <a:off x="7133695" y="2160681"/>
            <a:ext cx="3957405" cy="3017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14359" r="14051" b="18770"/>
          <a:stretch/>
        </p:blipFill>
        <p:spPr>
          <a:xfrm>
            <a:off x="985476" y="2294511"/>
            <a:ext cx="5054715" cy="340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34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31988" cy="2053883"/>
          </a:xfrm>
        </p:spPr>
        <p:txBody>
          <a:bodyPr/>
          <a:lstStyle/>
          <a:p>
            <a:r>
              <a:rPr lang="hr-HR" dirty="0" smtClean="0"/>
              <a:t>Govorna igra u kojoj tražimo boje – </a:t>
            </a:r>
            <a:br>
              <a:rPr lang="hr-HR" dirty="0" smtClean="0"/>
            </a:br>
            <a:r>
              <a:rPr lang="hr-HR" dirty="0" smtClean="0"/>
              <a:t>I SPY WITH MY LITTLE EYE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8" b="15679"/>
          <a:stretch/>
        </p:blipFill>
        <p:spPr>
          <a:xfrm>
            <a:off x="6231988" y="0"/>
            <a:ext cx="5801784" cy="24899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9" b="8102"/>
          <a:stretch/>
        </p:blipFill>
        <p:spPr>
          <a:xfrm>
            <a:off x="159433" y="2757267"/>
            <a:ext cx="5913121" cy="2729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2"/>
          <a:stretch/>
        </p:blipFill>
        <p:spPr>
          <a:xfrm>
            <a:off x="6210838" y="2933114"/>
            <a:ext cx="5822934" cy="36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FDFD8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Pokvareni telefon – CHINESE WHISPERS 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887" y="1878528"/>
            <a:ext cx="5801784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422">
            <a:off x="7880124" y="2445336"/>
            <a:ext cx="4144155" cy="25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2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738612"/>
            <a:ext cx="10515600" cy="5276020"/>
          </a:xfrm>
        </p:spPr>
        <p:txBody>
          <a:bodyPr>
            <a:normAutofit/>
          </a:bodyPr>
          <a:lstStyle/>
          <a:p>
            <a:pPr algn="ctr"/>
            <a:r>
              <a:rPr lang="hr-HR" dirty="0" smtClean="0"/>
              <a:t>Na kraju našeg putovanja engleskim jezikom </a:t>
            </a:r>
            <a:r>
              <a:rPr lang="hr-HR" dirty="0" err="1" smtClean="0"/>
              <a:t>predškolci</a:t>
            </a:r>
            <a:r>
              <a:rPr lang="hr-HR" dirty="0" smtClean="0"/>
              <a:t> će zakoračiti u školske pustolovine… </a:t>
            </a:r>
            <a:br>
              <a:rPr lang="hr-HR" dirty="0" smtClean="0"/>
            </a:br>
            <a:r>
              <a:rPr lang="hr-HR" dirty="0" smtClean="0"/>
              <a:t>ali prije toga žele vam ispričati kako je engleski lak i zabavan!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ENGLISH IS EASY!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31">
            <a:off x="9355046" y="3883861"/>
            <a:ext cx="2190050" cy="2190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5107">
            <a:off x="657894" y="4232126"/>
            <a:ext cx="1865376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77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304" y="28135"/>
            <a:ext cx="10515600" cy="1325563"/>
          </a:xfrm>
        </p:spPr>
        <p:txBody>
          <a:bodyPr/>
          <a:lstStyle/>
          <a:p>
            <a:pPr algn="ctr"/>
            <a:r>
              <a:rPr lang="hr-HR" dirty="0" smtClean="0"/>
              <a:t>ENGLISH IS EASY</a:t>
            </a:r>
            <a:endParaRPr lang="hr-HR" dirty="0"/>
          </a:p>
        </p:txBody>
      </p:sp>
      <p:pic>
        <p:nvPicPr>
          <p:cNvPr id="4" name="WhatsApp Video 2023-05-16 at 13.16.0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898" y="1266093"/>
            <a:ext cx="9720204" cy="5345723"/>
          </a:xfrm>
        </p:spPr>
      </p:pic>
    </p:spTree>
    <p:extLst>
      <p:ext uri="{BB962C8B-B14F-4D97-AF65-F5344CB8AC3E}">
        <p14:creationId xmlns:p14="http://schemas.microsoft.com/office/powerpoint/2010/main" val="183541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8706"/>
          </a:xfrm>
        </p:spPr>
        <p:txBody>
          <a:bodyPr/>
          <a:lstStyle/>
          <a:p>
            <a:pPr algn="ctr"/>
            <a:r>
              <a:rPr lang="hr-HR" dirty="0" smtClean="0"/>
              <a:t>Hvala na pažnji!</a:t>
            </a:r>
            <a:br>
              <a:rPr lang="hr-HR" dirty="0" smtClean="0"/>
            </a:br>
            <a:r>
              <a:rPr lang="hr-HR" dirty="0" err="1" smtClean="0"/>
              <a:t>Thank</a:t>
            </a:r>
            <a:r>
              <a:rPr lang="hr-HR" dirty="0" smtClean="0"/>
              <a:t> </a:t>
            </a:r>
            <a:r>
              <a:rPr lang="hr-HR" dirty="0" err="1" smtClean="0"/>
              <a:t>you</a:t>
            </a:r>
            <a:r>
              <a:rPr lang="hr-HR" dirty="0" smtClean="0"/>
              <a:t> for </a:t>
            </a:r>
            <a:r>
              <a:rPr lang="hr-HR" dirty="0" err="1" smtClean="0"/>
              <a:t>watching</a:t>
            </a:r>
            <a:r>
              <a:rPr lang="hr-HR" dirty="0" smtClean="0"/>
              <a:t>!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2000" dirty="0" smtClean="0"/>
              <a:t>Kristina </a:t>
            </a:r>
            <a:r>
              <a:rPr lang="hr-HR" sz="2000" dirty="0" err="1" smtClean="0"/>
              <a:t>Brežac</a:t>
            </a:r>
            <a:r>
              <a:rPr lang="hr-HR" sz="2000" dirty="0" smtClean="0"/>
              <a:t> </a:t>
            </a:r>
            <a:r>
              <a:rPr lang="hr-HR" sz="2000" dirty="0" err="1" smtClean="0"/>
              <a:t>Legović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 smtClean="0"/>
              <a:t>Dječji vrtić Radost Poreč – Područni vrtić </a:t>
            </a:r>
            <a:r>
              <a:rPr lang="hr-HR" sz="2000" dirty="0" err="1" smtClean="0"/>
              <a:t>Vižinada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74111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4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75138"/>
            <a:ext cx="10515600" cy="1325563"/>
          </a:xfrm>
        </p:spPr>
        <p:txBody>
          <a:bodyPr/>
          <a:lstStyle/>
          <a:p>
            <a:r>
              <a:rPr lang="hr-HR" dirty="0" smtClean="0"/>
              <a:t>Igra UP </a:t>
            </a:r>
            <a:r>
              <a:rPr lang="hr-HR" dirty="0" err="1" smtClean="0"/>
              <a:t>and</a:t>
            </a:r>
            <a:r>
              <a:rPr lang="hr-HR" dirty="0" smtClean="0"/>
              <a:t> DOWN (gore i dolje) je jedna od omiljenih.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4"/>
          <a:stretch/>
        </p:blipFill>
        <p:spPr>
          <a:xfrm>
            <a:off x="1645920" y="1400701"/>
            <a:ext cx="8293507" cy="5457299"/>
          </a:xfrm>
        </p:spPr>
      </p:pic>
    </p:spTree>
    <p:extLst>
      <p:ext uri="{BB962C8B-B14F-4D97-AF65-F5344CB8AC3E}">
        <p14:creationId xmlns:p14="http://schemas.microsoft.com/office/powerpoint/2010/main" val="246092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Pokretom se sve lakše usvaja i zato je tu igra DANCE FREEZE (Glazbeni kipovi).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31" y="1868297"/>
            <a:ext cx="6652937" cy="49897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5" b="31939"/>
          <a:stretch/>
        </p:blipFill>
        <p:spPr>
          <a:xfrm rot="17354302">
            <a:off x="-651008" y="3257806"/>
            <a:ext cx="3962400" cy="1434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5" b="31939"/>
          <a:stretch/>
        </p:blipFill>
        <p:spPr>
          <a:xfrm rot="4374938">
            <a:off x="8818245" y="3255393"/>
            <a:ext cx="3962400" cy="14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11897" b="12205"/>
          <a:stretch/>
        </p:blipFill>
        <p:spPr>
          <a:xfrm>
            <a:off x="5801784" y="0"/>
            <a:ext cx="6390216" cy="4351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097" y="4716463"/>
            <a:ext cx="11394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/>
              <a:t>U našoj se kutiji nalaze razni predmeti, pa se mi pitamo GUESS WHAT? (Pogodi što je?) i prema opisu imenujemo na engleskom jeziku. 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311022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8247" y="281643"/>
            <a:ext cx="8773749" cy="1325563"/>
          </a:xfrm>
        </p:spPr>
        <p:txBody>
          <a:bodyPr>
            <a:normAutofit fontScale="90000"/>
          </a:bodyPr>
          <a:lstStyle/>
          <a:p>
            <a:pPr algn="r"/>
            <a:r>
              <a:rPr lang="hr-HR" dirty="0" smtClean="0"/>
              <a:t>Kroz sve teme koristimo YES i NO</a:t>
            </a:r>
            <a:br>
              <a:rPr lang="hr-HR" dirty="0" smtClean="0"/>
            </a:br>
            <a:r>
              <a:rPr lang="hr-HR" dirty="0" smtClean="0"/>
              <a:t>(„da i ne”) pločice za lakše razumijevanje.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4" y="2036640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30" y="2051954"/>
            <a:ext cx="5781366" cy="4336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t="10462" r="10666" b="7282"/>
          <a:stretch/>
        </p:blipFill>
        <p:spPr>
          <a:xfrm rot="21073427">
            <a:off x="379355" y="323559"/>
            <a:ext cx="2726361" cy="22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761</Words>
  <Application>Microsoft Office PowerPoint</Application>
  <PresentationFormat>Widescreen</PresentationFormat>
  <Paragraphs>71</Paragraphs>
  <Slides>54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ENGLISH CLASS Rano učenje engleskog jezika Voditeljica: Kristina Brežac Legović</vt:lpstr>
      <vt:lpstr>One, two buckle my shoe  three, four open the door – FOR ENGLISH!  Otvaramo vrata i krećemo na putovanje engleskim jezikom…</vt:lpstr>
      <vt:lpstr>Buckle my shoe</vt:lpstr>
      <vt:lpstr>Na putu otkrivanja engleskog jezika prvo smo upoznali boje… spajali smo ih u lančić od boja i prijateljstva – COLOUR CHAIN.</vt:lpstr>
      <vt:lpstr>Igre za prepoznavanje i imenovanje boja – COLOUR GAMES.</vt:lpstr>
      <vt:lpstr>Igra UP and DOWN (gore i dolje) je jedna od omiljenih.</vt:lpstr>
      <vt:lpstr>Pokretom se sve lakše usvaja i zato je tu igra DANCE FREEZE (Glazbeni kipovi).</vt:lpstr>
      <vt:lpstr>PowerPoint Presentation</vt:lpstr>
      <vt:lpstr>Kroz sve teme koristimo YES i NO („da i ne”) pločice za lakše razumijevanje.</vt:lpstr>
      <vt:lpstr>ISTRAŽIVALI SMO O ENGLESKOJ I AMERIČKOJ TRADICIJI I POVIJESTI.</vt:lpstr>
      <vt:lpstr>Otiskom naših ruku nastali su šareni purani, tradicija za Dan zahvalnosti.</vt:lpstr>
      <vt:lpstr>THANKSGIVING TURKEYS Purani za Dan zahvalnosti</vt:lpstr>
      <vt:lpstr>ŠTO NAM SVE TREBA ZA RUČAK NA DAN ZAHVALNOSTI (THANKSGIVING)?</vt:lpstr>
      <vt:lpstr>Izabrali smo jelovnik i, naravno, naučili kako naručiti ova fina jela na engleskom jeziku.</vt:lpstr>
      <vt:lpstr>Juha od bundeve za Dan zahvalnosti – PUMPKIN SOUP – igra pokrivaljka.</vt:lpstr>
      <vt:lpstr>THANKSGIVING KVIZ</vt:lpstr>
      <vt:lpstr>TEN LITTLE INDIANS Deset malih Indijanaca</vt:lpstr>
      <vt:lpstr>Upoznajemo englesku i američku kulturu u vidu glazbe. Otkrivamo instrumente gajde i bendžo. Sve to ispričala nam je spisateljica Helen Cooper u slikovnici Pumpkin soup (Juha od bundeve).</vt:lpstr>
      <vt:lpstr>Inspirirani slikovnicom napravili smo igru pamćenja, te pokrivaljku o mačku koji svira gajde, vjeverici koja svira bendžo i malom patku koji pjeva.</vt:lpstr>
      <vt:lpstr>Ususret Božiću tražimo božićno drvce – CHRISTMAS TREE.</vt:lpstr>
      <vt:lpstr>U Velikoj Britaniji djeca za Božić stavljaju poklon u čarapu na kaminu. Prema narodnoj engleskoj legendi Djed Božićnjak je letio i uletio kroz dimnjak ravno u čarapu koja se sušila na kaminu. Tako je sve počelo…   Nama je to bio motiv za božićne čestitke. </vt:lpstr>
      <vt:lpstr>Krećemo u vožnju Londonom u autobusu  THE WHEELS ON THE BUS („Kotačići autobusa”)</vt:lpstr>
      <vt:lpstr>Ovo je engleska zastava koju smo otkrili u našoj šetnji Londonom: „Walking through London – What do you see”?</vt:lpstr>
      <vt:lpstr>U šetnji Londonom predstavljamo vam i poznati vrtuljak „London Eye”</vt:lpstr>
      <vt:lpstr>Walking through London, what do you see? A policeman „Bobby”</vt:lpstr>
      <vt:lpstr>U našem predvorju izlažemo naše likovne radove. Ovaj put su to autobusi na kat (double-decker buses) – zaštitni znak Londona. </vt:lpstr>
      <vt:lpstr>I mi možemo u mašti biti engleske kraljice!</vt:lpstr>
      <vt:lpstr>Tko će pobijediti u kvizu znanja o Londonu?  Mara ili Matias?</vt:lpstr>
      <vt:lpstr>A tko će sada biti brži:  Sofia, Rafael ili Aby?</vt:lpstr>
      <vt:lpstr>Who was the fastest?  Tko je bio najbrži?</vt:lpstr>
      <vt:lpstr>Tko će skupiti više bombona u igri CANDY RACE?   </vt:lpstr>
      <vt:lpstr>Učili smo pjevati Vegetable song – Pjesmu o povrću</vt:lpstr>
      <vt:lpstr>Carrot and broccoli – mrkva i brokula</vt:lpstr>
      <vt:lpstr>Koje se sve povrće nalazi u Pjesmi o povrću – VEGETABLE SOUP?</vt:lpstr>
      <vt:lpstr>Likovni radovi o Vegetable song</vt:lpstr>
      <vt:lpstr>Igra spajalica namirnica za juhu od povrća – VEGETABLE SOUP.</vt:lpstr>
      <vt:lpstr>Pripremamo sve za naše čestitke za sretan Uskrs – HAPPY EASTER!</vt:lpstr>
      <vt:lpstr>Utrka s jajima – EGG HUNT</vt:lpstr>
      <vt:lpstr>Govorna igra „EASTER BASKET”  („Uskrsna košarica”)</vt:lpstr>
      <vt:lpstr>Učili smo tradicionalnu englesku pjesmicu iz 17. stoljeća koja je vrlo popularna u Velikoj Britaniji te izrađivali likovne radove na istu temu – „HUMPTY DUMPTY”.</vt:lpstr>
      <vt:lpstr>PowerPoint Presentation</vt:lpstr>
      <vt:lpstr>PowerPoint Presentation</vt:lpstr>
      <vt:lpstr>Humpty Dumpty može biti i od prirodnih materijala…</vt:lpstr>
      <vt:lpstr>Englezi vole piti čaj i jesti uz to i sendviče. Dođite i probajte naše!</vt:lpstr>
      <vt:lpstr>Naši mali, vrijedni kuhari pripremaju čaj  i keksiće – TEA AND BISCUITS.</vt:lpstr>
      <vt:lpstr>Imali smo i vlastitu  čajanku –  ENGLISH TEA PARTY!</vt:lpstr>
      <vt:lpstr>Pripremali smo i čestitke povodom Dana očeva i Dana žena</vt:lpstr>
      <vt:lpstr>Naši su roditelji BEST MUMS i BEST DADS  - najbolje mame i najbolji tate!</vt:lpstr>
      <vt:lpstr>Igra pantomime nam je jako zabavna - MONKEY SEE MONKEY DO</vt:lpstr>
      <vt:lpstr>Govorna igra u kojoj tražimo boje –  I SPY WITH MY LITTLE EYE</vt:lpstr>
      <vt:lpstr>Pokvareni telefon – CHINESE WHISPERS </vt:lpstr>
      <vt:lpstr>Na kraju našeg putovanja engleskim jezikom predškolci će zakoračiti u školske pustolovine…  ali prije toga žele vam ispričati kako je engleski lak i zabavan!  ENGLISH IS EASY!</vt:lpstr>
      <vt:lpstr>ENGLISH IS EASY</vt:lpstr>
      <vt:lpstr>Hvala na pažnji! Thank you for watching!   Kristina Brežac Legović Dječji vrtić Radost Poreč – Područni vrtić Vižinada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CLASS</dc:title>
  <dc:creator>Vlatka Lafairie</dc:creator>
  <cp:lastModifiedBy>Vlatka Lafairie</cp:lastModifiedBy>
  <cp:revision>52</cp:revision>
  <dcterms:created xsi:type="dcterms:W3CDTF">2023-04-26T09:55:31Z</dcterms:created>
  <dcterms:modified xsi:type="dcterms:W3CDTF">2023-06-01T11:20:12Z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