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7" r:id="rId7"/>
    <p:sldId id="265" r:id="rId8"/>
    <p:sldId id="260" r:id="rId9"/>
    <p:sldId id="268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stelir Jaslice" initials="KJ" lastIdx="1" clrIdx="0">
    <p:extLst>
      <p:ext uri="{19B8F6BF-5375-455C-9EA6-DF929625EA0E}">
        <p15:presenceInfo xmlns:p15="http://schemas.microsoft.com/office/powerpoint/2012/main" userId="8f3e2b115cfdc4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73" d="100"/>
          <a:sy n="73" d="100"/>
        </p:scale>
        <p:origin x="77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D3A2C2-C219-E41E-2D44-232B8E424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C74556A-88FA-0EB0-361E-275D3F615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EB151F2-9076-A3EC-7A04-9F48BD127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2B51-1F4F-4683-9EF6-C49BD13C2A5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78BBF53-090C-129B-689A-8E99E6428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F26A76E-BB01-BD7D-47E8-79BA7E5F1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A65-6A67-4FF4-A88E-20DC5A9DB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20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4E9B8A-D085-79F3-10B2-936D90A2D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E5C0684-428E-D151-FDF2-77A1B867C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CC8E47B-7EE3-12D7-CBE6-31043688A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2B51-1F4F-4683-9EF6-C49BD13C2A5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65AA0E6-6FB8-E8A9-B537-CABD127B7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03B80F4-42E7-9DBD-24C1-D5A943029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A65-6A67-4FF4-A88E-20DC5A9DB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27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01FB67B-DD72-8CAC-56AF-DE5759713A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8577393-0CBF-BF40-E497-7D06B6B72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1B6E730-A748-73F1-0702-74418C12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2B51-1F4F-4683-9EF6-C49BD13C2A5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C821709-3997-7CF9-1482-D155237AB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C396E23-304E-6C72-EDE6-FC434E8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A65-6A67-4FF4-A88E-20DC5A9DB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15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92CFD4-DF58-1116-7DA6-B67E3245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E1B99D-AB07-2C91-0BFB-1CE9A57B3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02015B3-33F9-F23B-FC41-064A6294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2B51-1F4F-4683-9EF6-C49BD13C2A5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113A7D2-8B49-67EE-EAE5-BC07E86D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B59CD8D-0CF1-10B5-BC18-45494B1C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A65-6A67-4FF4-A88E-20DC5A9DB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87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65D5CE-1854-9DBB-6F15-4B1B17CD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B34F452-D3FA-0259-FA70-4E57C0680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BD98732-8759-35C2-FFCC-56FA4AF2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2B51-1F4F-4683-9EF6-C49BD13C2A5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379C5BA-6893-BA3A-1C28-7836641E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91ECF83-11F2-17EA-FB60-65FCE443B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A65-6A67-4FF4-A88E-20DC5A9DB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350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298168-88A2-D517-7870-4A9A714E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A7B04EF-748E-BFEE-5398-86D36512F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D2F2451-6FCD-56FD-4787-CB7314913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C9BB878-706F-F5FB-5DED-828A8BC69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2B51-1F4F-4683-9EF6-C49BD13C2A5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538665B-2275-2632-6224-B58895C2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C240FBF-42E3-3550-0EE2-7DA9B9DA6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A65-6A67-4FF4-A88E-20DC5A9DB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95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090907-084D-5CD4-414D-A84464973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6B60A78-1B0F-2E9F-26D7-5C2F1E22F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A00C4F3-4164-E900-49CF-974A7E1AB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EDBEA80-FAE9-7353-AF2A-D124AE1A0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A0F39DF-D943-DCA9-8171-6C3900AA6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BD10214-08DE-0DF4-AFEA-0A1FD11BE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2B51-1F4F-4683-9EF6-C49BD13C2A5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D015616E-7A2A-4EB7-2D95-9B417CE0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A5230D1-4DBD-EECE-AB76-EF60CFA8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A65-6A67-4FF4-A88E-20DC5A9DB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98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289F5A-BA11-1ECF-EE6B-AB32740A8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7F26834-13E6-F552-D0A9-25C6FF5B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2B51-1F4F-4683-9EF6-C49BD13C2A5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FB2AAF3-7758-B88D-292D-52D3FA06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216C5FA-F21B-B61C-6EAF-AA325476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A65-6A67-4FF4-A88E-20DC5A9DB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85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05BD6AF-61B9-91D7-18D1-950E4FDA8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2B51-1F4F-4683-9EF6-C49BD13C2A5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8534027D-40F9-4218-0390-78D95C350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BCA820F-1601-5028-C4BB-81E666B7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A65-6A67-4FF4-A88E-20DC5A9DB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35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F502F6-716B-C241-DD68-1E0185EB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76CEAEE-269D-7CF3-E278-3F0DED657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1AA4E95-D9B3-F242-8892-CEC579F7B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0B83B8A-46BD-7094-AD17-49970101B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2B51-1F4F-4683-9EF6-C49BD13C2A5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21FB3BC-5646-3437-C2AB-54F036E3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DC966B8-FF1A-B87B-94D5-DDBCAFA7A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A65-6A67-4FF4-A88E-20DC5A9DB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922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9804FB-1829-F3D3-A8AF-B420D05BB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E9EF01A-B595-76D8-F595-F4EDD4167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7A199A2-5819-14A2-255B-8D10E01FB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CC8DDD1-2F7C-6464-E45A-F2953C50F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2B51-1F4F-4683-9EF6-C49BD13C2A5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70C9232-863E-FAAF-A282-0CED1C52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0F02D71-8483-C3DF-DD51-4BFF43D1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A65-6A67-4FF4-A88E-20DC5A9DB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52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2000"/>
            <a:lum/>
          </a:blip>
          <a:srcRect/>
          <a:stretch>
            <a:fillRect l="-10000" t="-21000" r="-11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BC225CA-D9F3-44E9-3C73-8BBF3C62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647EDF1-6285-D940-38B6-1BFF1ADFF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B6275F1-5E70-BCFD-E341-0D68D71EF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52B51-1F4F-4683-9EF6-C49BD13C2A5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37224AC-F2C8-856B-EAB9-D7C596CD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47B0B54-A4B9-291D-8C55-6CCC9C94E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E9A65-6A67-4FF4-A88E-20DC5A9DB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50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DBC605-2BB1-9120-3A7E-9C15ED8F6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996" y="1773276"/>
            <a:ext cx="9247573" cy="27809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sz="4800" b="1" dirty="0">
                <a:latin typeface="Comic Sans MS" panose="030F0702030302020204" pitchFamily="66" charset="0"/>
              </a:rPr>
              <a:t>„ZDRAVO I FINO”</a:t>
            </a:r>
            <a:br>
              <a:rPr lang="hr-HR" sz="2000" dirty="0">
                <a:latin typeface="Comic Sans MS" panose="030F0702030302020204" pitchFamily="66" charset="0"/>
              </a:rPr>
            </a:br>
            <a:br>
              <a:rPr lang="hr-HR" sz="2000" dirty="0">
                <a:latin typeface="Comic Sans MS" panose="030F0702030302020204" pitchFamily="66" charset="0"/>
              </a:rPr>
            </a:br>
            <a:r>
              <a:rPr lang="hr-HR" sz="1800" dirty="0">
                <a:latin typeface="Comic Sans MS" panose="030F0702030302020204" pitchFamily="66" charset="0"/>
              </a:rPr>
              <a:t>DV RADOST POREČ – PARENZO</a:t>
            </a:r>
            <a:br>
              <a:rPr lang="hr-HR" sz="1800" dirty="0">
                <a:latin typeface="Comic Sans MS" panose="030F0702030302020204" pitchFamily="66" charset="0"/>
              </a:rPr>
            </a:br>
            <a:r>
              <a:rPr lang="hr-HR" sz="1800" dirty="0">
                <a:latin typeface="Comic Sans MS" panose="030F0702030302020204" pitchFamily="66" charset="0"/>
              </a:rPr>
              <a:t>PV KAŠTELIR – JASLICE</a:t>
            </a:r>
            <a:br>
              <a:rPr lang="hr-HR" sz="1800" dirty="0">
                <a:latin typeface="Comic Sans MS" panose="030F0702030302020204" pitchFamily="66" charset="0"/>
              </a:rPr>
            </a:br>
            <a:r>
              <a:rPr lang="hr-HR" sz="1800" dirty="0">
                <a:latin typeface="Comic Sans MS" panose="030F0702030302020204" pitchFamily="66" charset="0"/>
              </a:rPr>
              <a:t>ODGOJITELJICE: MIKELA MATIĆ I</a:t>
            </a:r>
            <a:br>
              <a:rPr lang="hr-HR" sz="1800" dirty="0">
                <a:latin typeface="Comic Sans MS" panose="030F0702030302020204" pitchFamily="66" charset="0"/>
              </a:rPr>
            </a:br>
            <a:r>
              <a:rPr lang="hr-HR" sz="1800" dirty="0">
                <a:latin typeface="Comic Sans MS" panose="030F0702030302020204" pitchFamily="66" charset="0"/>
              </a:rPr>
              <a:t>VALENTINA BILIĆ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124439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8BC7296-6540-5670-CF43-EE013B07D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42" y="255764"/>
            <a:ext cx="4419892" cy="3314919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5757B08-00C6-09F0-20E9-50A805F91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501379"/>
            <a:ext cx="5565644" cy="4174233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0948F536-2FA9-B3F4-4E9E-5F876154D6C5}"/>
              </a:ext>
            </a:extLst>
          </p:cNvPr>
          <p:cNvSpPr txBox="1">
            <a:spLocks/>
          </p:cNvSpPr>
          <p:nvPr/>
        </p:nvSpPr>
        <p:spPr>
          <a:xfrm>
            <a:off x="6496150" y="255764"/>
            <a:ext cx="4632664" cy="1992670"/>
          </a:xfrm>
          <a:prstGeom prst="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1800" dirty="0">
                <a:latin typeface="Comic Sans MS" panose="030F0702030302020204" pitchFamily="66" charset="0"/>
              </a:rPr>
              <a:t>Putem raznih likovnih aktivnosti djeca su razvijala svoju kreativnost i finu motoriku. Kao poticaj poslužili su nam različiti strukturirani i nestrukturirani materijali.</a:t>
            </a:r>
            <a:endParaRPr lang="en-GB" sz="54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3F6C94B-75F7-BF21-E1A6-EB629A2B3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1163" y="4181177"/>
            <a:ext cx="2836506" cy="2127380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76309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6AFFF12D-5717-F7B5-9CC7-4052C79F5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3648" y="451679"/>
            <a:ext cx="2542451" cy="1906838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835FEC3-F357-106B-0021-1A94168BE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0363" y="1975362"/>
            <a:ext cx="4083403" cy="3062553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931B24A-F614-2553-888E-A2479EA9C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28" y="2924913"/>
            <a:ext cx="5030108" cy="3772581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07F3D4B-2617-ED08-AF4F-470BD29FE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6558" y="2187559"/>
            <a:ext cx="3840893" cy="2880669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8178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12D8256-8034-71FD-18EC-EA701ABEB1C8}"/>
              </a:ext>
            </a:extLst>
          </p:cNvPr>
          <p:cNvSpPr txBox="1">
            <a:spLocks/>
          </p:cNvSpPr>
          <p:nvPr/>
        </p:nvSpPr>
        <p:spPr>
          <a:xfrm>
            <a:off x="195309" y="169223"/>
            <a:ext cx="2760956" cy="3566606"/>
          </a:xfrm>
          <a:prstGeom prst="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1600" dirty="0">
                <a:latin typeface="Comic Sans MS" panose="030F0702030302020204" pitchFamily="66" charset="0"/>
              </a:rPr>
              <a:t>Zajedno s djecom izradili smo razne didaktičke igre vezane uz voće i povrće, koje kod djece potiču razvoj pamćenja, pažnje, koncentracije, samoinicijativu, suradnju i zajedništvo, te finu motoriku šake.</a:t>
            </a:r>
            <a:endParaRPr lang="en-GB" sz="48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7E470F1-F49F-4FAD-6568-1ECCA2E28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136" y="356767"/>
            <a:ext cx="4422555" cy="3316916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36C8776-CA85-703F-AA6D-A73FC8405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48795" y="3946124"/>
            <a:ext cx="3610253" cy="2707690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0AEB44D-F019-3C18-05A5-CD8458AF5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34" y="544307"/>
            <a:ext cx="3988289" cy="2991217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4E881F4-B4BF-11A6-899A-01EF599E2E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1"/>
          <a:stretch/>
        </p:blipFill>
        <p:spPr>
          <a:xfrm>
            <a:off x="5881455" y="3944706"/>
            <a:ext cx="5061751" cy="2751721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93601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21000" r="-11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B2425D-7855-56AB-5EF3-1ABD903ACD1D}"/>
              </a:ext>
            </a:extLst>
          </p:cNvPr>
          <p:cNvSpPr txBox="1">
            <a:spLocks/>
          </p:cNvSpPr>
          <p:nvPr/>
        </p:nvSpPr>
        <p:spPr>
          <a:xfrm>
            <a:off x="2801873" y="1807780"/>
            <a:ext cx="7477244" cy="2217682"/>
          </a:xfrm>
          <a:prstGeom prst="rect">
            <a:avLst/>
          </a:prstGeom>
          <a:solidFill>
            <a:schemeClr val="lt1">
              <a:alpha val="8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3600" b="1" dirty="0">
                <a:latin typeface="Comic Sans MS" panose="030F0702030302020204" pitchFamily="66" charset="0"/>
              </a:rPr>
              <a:t>HVALA NA PAŽNJI </a:t>
            </a:r>
            <a:r>
              <a:rPr lang="hr-HR" sz="36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</a:p>
          <a:p>
            <a:pPr algn="ctr">
              <a:lnSpc>
                <a:spcPct val="150000"/>
              </a:lnSpc>
            </a:pPr>
            <a:r>
              <a:rPr lang="hr-HR" sz="3600" b="1" dirty="0">
                <a:latin typeface="Comic Sans MS" panose="030F0702030302020204" pitchFamily="66" charset="0"/>
                <a:sym typeface="Wingdings" panose="05000000000000000000" pitchFamily="2" charset="2"/>
              </a:rPr>
              <a:t>POZDRAV IZ KAŠTELIRA</a:t>
            </a:r>
            <a:endParaRPr lang="en-GB" sz="8800" b="1" dirty="0"/>
          </a:p>
        </p:txBody>
      </p:sp>
    </p:spTree>
    <p:extLst>
      <p:ext uri="{BB962C8B-B14F-4D97-AF65-F5344CB8AC3E}">
        <p14:creationId xmlns:p14="http://schemas.microsoft.com/office/powerpoint/2010/main" val="2980982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1649F86D-8701-B89D-0887-C91404C0AD40}"/>
              </a:ext>
            </a:extLst>
          </p:cNvPr>
          <p:cNvSpPr txBox="1">
            <a:spLocks/>
          </p:cNvSpPr>
          <p:nvPr/>
        </p:nvSpPr>
        <p:spPr>
          <a:xfrm>
            <a:off x="568104" y="315983"/>
            <a:ext cx="5776471" cy="3297952"/>
          </a:xfrm>
          <a:prstGeom prst="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hr-HR" sz="1800" dirty="0">
                <a:latin typeface="Comic Sans MS" panose="030F0702030302020204" pitchFamily="66" charset="0"/>
              </a:rPr>
              <a:t> Početkom travnja obilježili smo Tjedan zdravlja u našoj skupini. Provedene su brojne aktivnosti u kojima se naglasila važnost očuvanja zdravlja od najranije dobi. S djecom smo razgovarali o zdravoj i pravilnoj prehrani s naglaskom na voću i povrću te su u tom smjeru krenule i sve naše aktivnosti. </a:t>
            </a:r>
            <a:endParaRPr lang="en-GB" sz="54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F5CFDE2-6C4B-85A5-C303-FF8B19CDB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12" y="3832930"/>
            <a:ext cx="3841078" cy="2880809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6CEAA82-00EE-E8C2-9035-E4B8CFCBF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83" y="567061"/>
            <a:ext cx="4751413" cy="3563559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Naslov 1">
            <a:extLst>
              <a:ext uri="{FF2B5EF4-FFF2-40B4-BE49-F238E27FC236}">
                <a16:creationId xmlns:a16="http://schemas.microsoft.com/office/drawing/2014/main" id="{15228D70-8927-9B0C-CC48-266D3A40EC0C}"/>
              </a:ext>
            </a:extLst>
          </p:cNvPr>
          <p:cNvSpPr txBox="1">
            <a:spLocks/>
          </p:cNvSpPr>
          <p:nvPr/>
        </p:nvSpPr>
        <p:spPr>
          <a:xfrm>
            <a:off x="7373636" y="4628592"/>
            <a:ext cx="3577700" cy="1839900"/>
          </a:xfrm>
          <a:prstGeom prst="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1400" dirty="0">
                <a:latin typeface="Comic Sans MS" panose="030F0702030302020204" pitchFamily="66" charset="0"/>
              </a:rPr>
              <a:t> </a:t>
            </a:r>
            <a:r>
              <a:rPr lang="hr-HR" sz="1800" dirty="0">
                <a:latin typeface="Comic Sans MS" panose="030F0702030302020204" pitchFamily="66" charset="0"/>
              </a:rPr>
              <a:t>Prepoznavanje i imenovanje voća i povrća te sortiranje u košare ”Što zec jede a što ne jede?”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41695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C657DCC4-9FE8-FB5E-D1EC-1E0E986C2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37" y="1729720"/>
            <a:ext cx="3767095" cy="2825321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A68E352-1F59-72A9-EA62-CD00B1AFB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46034" y="1815725"/>
            <a:ext cx="3537751" cy="2653313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8B67170D-BD34-08A8-D961-1B4459E46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2" y="1389042"/>
            <a:ext cx="4696288" cy="3522215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B8AE24AE-D244-AE34-45B2-178304AB5EB4}"/>
              </a:ext>
            </a:extLst>
          </p:cNvPr>
          <p:cNvSpPr txBox="1"/>
          <p:nvPr/>
        </p:nvSpPr>
        <p:spPr>
          <a:xfrm>
            <a:off x="2352582" y="404030"/>
            <a:ext cx="7253057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3200" i="1" dirty="0">
                <a:latin typeface="Comic Sans MS" panose="030F0702030302020204" pitchFamily="66" charset="0"/>
              </a:rPr>
              <a:t>Pravljenje Smoothie od voća i povrća</a:t>
            </a:r>
            <a:endParaRPr lang="en-GB" sz="3200" i="1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E2E4819-7981-A1B8-159C-7E09A458AE00}"/>
              </a:ext>
            </a:extLst>
          </p:cNvPr>
          <p:cNvSpPr txBox="1">
            <a:spLocks/>
          </p:cNvSpPr>
          <p:nvPr/>
        </p:nvSpPr>
        <p:spPr>
          <a:xfrm>
            <a:off x="1187753" y="5329561"/>
            <a:ext cx="2329658" cy="493821"/>
          </a:xfrm>
          <a:prstGeom prst="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1400" dirty="0">
                <a:latin typeface="Comic Sans MS" panose="030F0702030302020204" pitchFamily="66" charset="0"/>
              </a:rPr>
              <a:t> </a:t>
            </a:r>
            <a:r>
              <a:rPr lang="hr-HR" sz="1800" dirty="0">
                <a:latin typeface="Comic Sans MS" panose="030F0702030302020204" pitchFamily="66" charset="0"/>
              </a:rPr>
              <a:t>Kušanje smoothie</a:t>
            </a:r>
            <a:endParaRPr lang="en-GB" sz="2000" dirty="0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4E2153B7-7C93-9EDC-0DFA-8CD631E8A69A}"/>
              </a:ext>
            </a:extLst>
          </p:cNvPr>
          <p:cNvSpPr txBox="1">
            <a:spLocks/>
          </p:cNvSpPr>
          <p:nvPr/>
        </p:nvSpPr>
        <p:spPr>
          <a:xfrm>
            <a:off x="5545674" y="4819193"/>
            <a:ext cx="2802756" cy="1917265"/>
          </a:xfrm>
          <a:prstGeom prst="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-PL" sz="1800" dirty="0">
                <a:latin typeface="Comic Sans MS" panose="030F0702030302020204" pitchFamily="66" charset="0"/>
              </a:rPr>
              <a:t>Djeca promatraju izgled povrća-veličinu,oblik,boju i teksturu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2403ADE5-E498-B27E-1E56-F58710074F62}"/>
              </a:ext>
            </a:extLst>
          </p:cNvPr>
          <p:cNvSpPr txBox="1">
            <a:spLocks/>
          </p:cNvSpPr>
          <p:nvPr/>
        </p:nvSpPr>
        <p:spPr>
          <a:xfrm>
            <a:off x="9382948" y="5133919"/>
            <a:ext cx="2463922" cy="1287814"/>
          </a:xfrm>
          <a:prstGeom prst="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-PL" sz="1800" dirty="0">
                <a:latin typeface="Comic Sans MS" panose="030F0702030302020204" pitchFamily="66" charset="0"/>
              </a:rPr>
              <a:t>Mirisanje i kušanje narezanih komadića voća i povrća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42940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FAA7637-1F4A-964F-BE69-F36FBFFB0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66035">
            <a:off x="6531961" y="2215235"/>
            <a:ext cx="5215766" cy="3911825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306F2C51-7793-19E1-86B8-CD8DB4D4B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754">
            <a:off x="500752" y="2080120"/>
            <a:ext cx="5133344" cy="3850008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AC74F6D5-1494-B23F-B340-CA1D4FA478B6}"/>
              </a:ext>
            </a:extLst>
          </p:cNvPr>
          <p:cNvSpPr txBox="1"/>
          <p:nvPr/>
        </p:nvSpPr>
        <p:spPr>
          <a:xfrm>
            <a:off x="870012" y="270680"/>
            <a:ext cx="9897609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Uspoređivanje svježeg povrća po izgledu, teksturi, boji, obliku i svrsi upotrebe</a:t>
            </a:r>
            <a:endParaRPr lang="en-GB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59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8270C493-17DC-A5E1-6357-79D8FB348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92" y="1112428"/>
            <a:ext cx="4889577" cy="3524933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5B386AE-661C-EB19-011A-2416845C8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55" y="1153116"/>
            <a:ext cx="3417657" cy="2506952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97A1EB6-4C8C-B6B2-AEBA-97D20AF4C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67" y="3920034"/>
            <a:ext cx="3701827" cy="2776371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097E476-6937-8826-3408-56647163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431" y="119098"/>
            <a:ext cx="9549660" cy="84856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hr-HR" sz="2800" i="1" dirty="0">
                <a:latin typeface="Comic Sans MS" panose="030F0702030302020204" pitchFamily="66" charset="0"/>
                <a:cs typeface="MV Boli" panose="02000500030200090000" pitchFamily="2" charset="0"/>
              </a:rPr>
              <a:t>Priprema zemlje u našem povrtnjaku za sadnice zelene salate, rajčice i jagode </a:t>
            </a:r>
            <a:endParaRPr lang="en-GB" sz="2800" i="1" dirty="0"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B7BB7F3-9D84-D589-00F5-66ED5F88B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7517" y="4782123"/>
            <a:ext cx="5428326" cy="189094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hr-HR" sz="1600" dirty="0">
                <a:latin typeface="Comic Sans MS" panose="030F0702030302020204" pitchFamily="66" charset="0"/>
              </a:rPr>
              <a:t>U travnju, u našem dvorištu jaslica bilo je više nego živo, sve ručice su vrijedno i veselo okopale zemlju kako bi posadile sadnice koje su nam donosili roditelji. U ovoj aktivnosti kroz zabavu djeca su učila o dijeljenju (nedovoljan broj lopatica) strpljenju, pomaganju i odgovornosti prema okolišu. 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BE0E6276-B8AB-CCCD-925F-534CAD58E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61625" y="2634199"/>
            <a:ext cx="1545509" cy="242607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dirty="0"/>
              <a:t>                                                                    </a:t>
            </a:r>
            <a:r>
              <a:rPr lang="hr-HR" sz="1800" dirty="0">
                <a:latin typeface="Comic Sans MS" panose="030F0702030302020204" pitchFamily="66" charset="0"/>
              </a:rPr>
              <a:t>Nakon pripreme zemlje </a:t>
            </a:r>
          </a:p>
          <a:p>
            <a:pPr marL="0" indent="0" algn="ctr">
              <a:buNone/>
            </a:pPr>
            <a:r>
              <a:rPr lang="hr-HR" sz="1800" dirty="0">
                <a:latin typeface="Comic Sans MS" panose="030F0702030302020204" pitchFamily="66" charset="0"/>
              </a:rPr>
              <a:t>ostavili smo uredno</a:t>
            </a:r>
          </a:p>
          <a:p>
            <a:pPr marL="0" indent="0" algn="ctr">
              <a:buNone/>
            </a:pPr>
            <a:r>
              <a:rPr lang="hr-HR" sz="1800" dirty="0">
                <a:latin typeface="Comic Sans MS" panose="030F0702030302020204" pitchFamily="66" charset="0"/>
              </a:rPr>
              <a:t> za sobom.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74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B35DB3F4-67B1-2DEC-51BC-F0C684C31D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6934"/>
            <a:ext cx="7906305" cy="5929728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78C3D93-FF06-CA0D-30E8-9E7D1733B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54718" y="1733935"/>
            <a:ext cx="2281839" cy="341511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r-HR" sz="2000" dirty="0">
                <a:latin typeface="Comic Sans MS" panose="030F0702030302020204" pitchFamily="66" charset="0"/>
                <a:cs typeface="MV Boli" panose="02000500030200090000" pitchFamily="2" charset="0"/>
              </a:rPr>
              <a:t>Pažljivo smo zasadili u nekoliko redova zelenu salatu koja je kao sadnica (prisada) još bila vrlo mala. 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46468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F6C1471A-B36D-7F9A-B5CC-8B7215173E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2499"/>
          <a:stretch/>
        </p:blipFill>
        <p:spPr>
          <a:xfrm rot="5916907">
            <a:off x="4942234" y="668675"/>
            <a:ext cx="3016667" cy="2381988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07A4294-A261-9B8A-2591-B7ADBA8CF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768" y="787149"/>
            <a:ext cx="4186841" cy="3140130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1EB4853-518F-2A5B-0128-F30B7FA72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4068">
            <a:off x="8242492" y="793103"/>
            <a:ext cx="3759376" cy="2819532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0434B36-768E-3E78-BA95-A80AF65C1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1533" y="4070290"/>
            <a:ext cx="3027467" cy="2270600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0E0B417-E2AC-D088-14DD-D06F66A03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85" y="4548289"/>
            <a:ext cx="2888523" cy="2166393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FFD7DDD-E7BB-0B2E-62F3-3D98488481BF}"/>
              </a:ext>
            </a:extLst>
          </p:cNvPr>
          <p:cNvSpPr txBox="1">
            <a:spLocks/>
          </p:cNvSpPr>
          <p:nvPr/>
        </p:nvSpPr>
        <p:spPr>
          <a:xfrm>
            <a:off x="814120" y="4953740"/>
            <a:ext cx="2510074" cy="1571347"/>
          </a:xfrm>
          <a:prstGeom prst="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1800" dirty="0">
                <a:latin typeface="Comic Sans MS" panose="030F0702030302020204" pitchFamily="66" charset="0"/>
              </a:rPr>
              <a:t>Zatim je svako dijete posadilo svoju sadnicu jagode i rajčice.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96145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148453A0-EA02-05B0-C91C-9FF626898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9" y="3428292"/>
            <a:ext cx="4174842" cy="3131132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491F032-9FB5-80B5-33E8-076C041B5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2623" y="3920421"/>
            <a:ext cx="3193392" cy="2395045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FD8A5AB-F50D-B0F8-B13E-AC5D2FB31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0706" y="1804765"/>
            <a:ext cx="4329406" cy="3247055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218FD4F5-C334-7D6E-9103-EFB1666E4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57" y="231988"/>
            <a:ext cx="4016151" cy="3012113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id="{6F1297B0-2A30-2D64-84C6-6B6A8C12C7B4}"/>
              </a:ext>
            </a:extLst>
          </p:cNvPr>
          <p:cNvSpPr txBox="1">
            <a:spLocks/>
          </p:cNvSpPr>
          <p:nvPr/>
        </p:nvSpPr>
        <p:spPr>
          <a:xfrm>
            <a:off x="301840" y="432271"/>
            <a:ext cx="3630967" cy="2611546"/>
          </a:xfrm>
          <a:prstGeom prst="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1800" dirty="0">
                <a:latin typeface="Comic Sans MS" panose="030F0702030302020204" pitchFamily="66" charset="0"/>
              </a:rPr>
              <a:t>Danima smo promatrali rast sadnica, vodili brigu o njima, obilazili, zalijevali i čupali travu. U suradnji s roditeljima svako je dijete donijelo svoju kanticu za zalijevanje.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67018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B116FBD3-0DA2-62CA-F226-3C99AA4AA0BC}"/>
              </a:ext>
            </a:extLst>
          </p:cNvPr>
          <p:cNvSpPr txBox="1">
            <a:spLocks/>
          </p:cNvSpPr>
          <p:nvPr/>
        </p:nvSpPr>
        <p:spPr>
          <a:xfrm>
            <a:off x="5376902" y="4881292"/>
            <a:ext cx="5285459" cy="1686758"/>
          </a:xfrm>
          <a:prstGeom prst="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1800" dirty="0">
                <a:latin typeface="Comic Sans MS" panose="030F0702030302020204" pitchFamily="66" charset="0"/>
              </a:rPr>
              <a:t>Nakon dva tjedana dočekali smo i prve plodove našeg vrta. Nakon što smo ubrali prve jagode istraživali smo njihov izgled i miris, a potom i okus.</a:t>
            </a:r>
            <a:endParaRPr lang="en-GB" sz="54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B5A229A-C7B8-611B-A0D9-2FFE44588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3219">
            <a:off x="8105719" y="990095"/>
            <a:ext cx="3948725" cy="2961544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6A3AB9F-992B-2FAD-4FBD-B33E58EF1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87" y="187977"/>
            <a:ext cx="5025843" cy="3769383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F2DD748-1822-E37F-DC4A-466C54926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6" y="4145872"/>
            <a:ext cx="3519901" cy="2553262"/>
          </a:xfrm>
          <a:prstGeom prst="rect">
            <a:avLst/>
          </a:prstGeom>
          <a:ln w="127000" cap="rnd">
            <a:solidFill>
              <a:schemeClr val="accent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60131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375</Words>
  <Application>Microsoft Office PowerPoint</Application>
  <PresentationFormat>Široki zaslon</PresentationFormat>
  <Paragraphs>21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Tema sustava Office</vt:lpstr>
      <vt:lpstr>„ZDRAVO I FINO”  DV RADOST POREČ – PARENZO PV KAŠTELIR – JASLICE ODGOJITELJICE: MIKELA MATIĆ I VALENTINA BILIĆ</vt:lpstr>
      <vt:lpstr>PowerPoint prezentacija</vt:lpstr>
      <vt:lpstr>PowerPoint prezentacija</vt:lpstr>
      <vt:lpstr>PowerPoint prezentacija</vt:lpstr>
      <vt:lpstr>Priprema zemlje u našem povrtnjaku za sadnice zelene salate, rajčice i jagode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Kastelir Jaslice</dc:creator>
  <cp:lastModifiedBy>Kastelir Jaslice</cp:lastModifiedBy>
  <cp:revision>20</cp:revision>
  <dcterms:created xsi:type="dcterms:W3CDTF">2023-05-23T12:26:46Z</dcterms:created>
  <dcterms:modified xsi:type="dcterms:W3CDTF">2023-05-31T10:40:19Z</dcterms:modified>
</cp:coreProperties>
</file>