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75" r:id="rId5"/>
    <p:sldId id="274" r:id="rId6"/>
    <p:sldId id="273" r:id="rId7"/>
    <p:sldId id="260" r:id="rId8"/>
    <p:sldId id="272" r:id="rId9"/>
    <p:sldId id="271" r:id="rId10"/>
    <p:sldId id="270" r:id="rId11"/>
    <p:sldId id="269" r:id="rId12"/>
    <p:sldId id="268" r:id="rId13"/>
    <p:sldId id="267" r:id="rId14"/>
    <p:sldId id="266" r:id="rId15"/>
    <p:sldId id="265" r:id="rId16"/>
    <p:sldId id="264" r:id="rId17"/>
    <p:sldId id="263" r:id="rId18"/>
    <p:sldId id="262" r:id="rId19"/>
    <p:sldId id="261" r:id="rId20"/>
    <p:sldId id="276" r:id="rId21"/>
    <p:sldId id="277" r:id="rId22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DDA73-BF5B-4732-B9B9-B6A95BB087D8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46A4C-34DA-4BDF-BE6A-A069FB11812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6543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6A4C-34DA-4BDF-BE6A-A069FB118125}" type="slidenum">
              <a:rPr lang="hr-HR" smtClean="0"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4726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7F6B63E-5B49-6017-B245-3D677DE31B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1720B23-10EC-E125-522C-460397547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D13D07F-8683-C3EF-C3FB-F185DCD6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9AC25DF-1657-FF7D-010F-23D1530C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E77FE285-F4BC-B708-C850-7ED50B1C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802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7D39E6-925E-ACD6-81FD-A411EF4C1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8DB3154-6344-3298-1DE3-556C7881E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F61433E-9708-141A-0E79-1833A8DD4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EF3B521-D23D-DC65-0661-1AA54AFFB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0A3D179-7B22-BF09-932C-270E0941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9261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1742F2E1-7EAB-4478-0E7C-1160B6173D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FB77485B-06C5-60D3-6B24-FA9D59FEBF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FEB688F-7A78-C5EA-643B-6EEB2519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742544A-17C7-2062-3496-18D057920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9C23406-742C-8DD6-BA67-0FC1E05C6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3555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E20430-561D-DFA6-75FD-BB6F3DD02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1E3C67-28CA-12D1-0CDD-CBDF62195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05423A0-F313-9EE8-6F21-2B7A5556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79AAC51F-78D6-1F89-C582-73871029C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62E77BF-6AF5-B09F-3B85-15D83003B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22039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E30745-5BCC-BEDD-489B-74931036D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CFAA1C8-3482-7800-C8B3-978BC50CE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3FAAFFF-715C-3DD8-066C-6A327DE5E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43DA0285-D07E-1D48-3596-F03D64F07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8B616332-B600-BE49-7BC1-820BDAFEC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705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63AF63-B2F4-3F79-348D-0F75E4C6B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ED11302-6BB7-741E-A3C7-E0C2BF7A9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27C7DD7-ED0B-BC48-9C9B-02C09CBD8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56F5B33F-315D-2CD9-7C42-9315CD5A4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C20B4C94-D9E2-FC65-6638-C6AB3A84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C5B0FB6-E58F-EE5B-2C10-2B7E2672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8421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B0FE600-AAFE-2FF8-5798-239B00FAE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6FA8D8F3-33EC-1496-2370-810414AFE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87792BC-58A1-CF38-AB6B-2F3D77B1ED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0145875B-6BEF-E1C8-8266-770ADECA4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A294B4E6-A028-3CC1-6634-66BB5C7EE1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EA5D8319-13A2-8A20-FE88-220BDC96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FF204825-1D90-3A54-C809-B105A4467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A07C9675-BEEF-69F5-734B-D40015EE8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4760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7EED53-D73D-0194-7A73-39C102EB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50DE2284-410C-7DA6-AB5F-9A99BBD61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8C56498-11E3-6413-D41F-B2C766FE8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36B17D92-FF68-FF2D-DF4E-4EFED50DD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39983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10B59DD-B0E9-DE0E-504C-30482B533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37F1C325-7C0E-3DCC-7D48-96434D86B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71E41092-151C-DC66-A8B6-E88A6A7A3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13601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AF64021-6518-D2B6-D07F-7964DF8D8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4460925-E20A-D838-4274-BB42784E6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BF62651A-7EC0-AEED-B0D6-4ED862F4F9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0808540-3721-2D99-6CB6-8B3EE23A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FFA3A48-9238-4450-94D2-4443516FB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1E1D3E4A-58F8-F951-C3AA-FC8734E4A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869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635BA9-39FA-F4E8-E586-FB016F21B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D783F56-B662-74E2-B8D9-C10933BB28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084D2BB1-2682-8429-7579-5F2C2C008E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70ACA74-914B-011B-FEEF-63703D162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2758151-EFB7-9419-2C2F-301205CE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E72B10D-B215-7EE8-76AE-25287AAAC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58300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ED463A2-087D-5347-8D5D-15F81FD58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08307361-F794-345A-02C2-D2778E4DA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069050C-48F5-7881-DDEF-7367C1F1D3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472D2D-2416-4D3A-90C2-6F913A2A674B}" type="datetimeFigureOut">
              <a:rPr lang="hr-HR" smtClean="0"/>
              <a:t>10.06.2024.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4F71F70-1479-B309-C56D-921BBC001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EAE7EB1-89F0-46C4-0555-BA9AC1BB1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0346B5-12F2-469F-B1FF-E156B419202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88187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839524-7A94-848A-146A-51E553C1AE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6275" y="2277170"/>
            <a:ext cx="3219450" cy="795338"/>
          </a:xfrm>
        </p:spPr>
        <p:txBody>
          <a:bodyPr>
            <a:normAutofit/>
          </a:bodyPr>
          <a:lstStyle/>
          <a:p>
            <a:r>
              <a:rPr lang="hr-HR" sz="4400" dirty="0">
                <a:latin typeface="Amasis MT Pro Light" panose="02040304050005020304" pitchFamily="18" charset="-18"/>
              </a:rPr>
              <a:t>PROJEKT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B4557CD-B8B9-C172-CFAD-3B0EF2E72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3246437"/>
            <a:ext cx="4572000" cy="922337"/>
          </a:xfrm>
        </p:spPr>
        <p:txBody>
          <a:bodyPr>
            <a:normAutofit fontScale="85000" lnSpcReduction="10000"/>
          </a:bodyPr>
          <a:lstStyle/>
          <a:p>
            <a:r>
              <a:rPr lang="hr-HR" sz="6000" dirty="0">
                <a:solidFill>
                  <a:schemeClr val="accent6">
                    <a:lumMod val="75000"/>
                  </a:schemeClr>
                </a:solidFill>
              </a:rPr>
              <a:t>„</a:t>
            </a:r>
            <a:r>
              <a:rPr lang="hr-HR" sz="6000" dirty="0">
                <a:solidFill>
                  <a:schemeClr val="accent6">
                    <a:lumMod val="75000"/>
                  </a:schemeClr>
                </a:solidFill>
                <a:latin typeface="Amasis MT Pro Medium" panose="02040604050005020304" pitchFamily="18" charset="-18"/>
              </a:rPr>
              <a:t>EKOLOGIJA</a:t>
            </a:r>
            <a:r>
              <a:rPr lang="hr-HR" sz="6000" dirty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</p:txBody>
      </p:sp>
      <p:pic>
        <p:nvPicPr>
          <p:cNvPr id="5" name="Slika 4" descr="Slika na kojoj se prikazuje ukrasni isječci, Crtić, crtić, ilustracija&#10;&#10;Opis je automatski generiran">
            <a:extLst>
              <a:ext uri="{FF2B5EF4-FFF2-40B4-BE49-F238E27FC236}">
                <a16:creationId xmlns:a16="http://schemas.microsoft.com/office/drawing/2014/main" id="{F960ECE4-A65A-F24E-FEBE-6CE9998C2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203" y="451645"/>
            <a:ext cx="1597594" cy="1576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id="{24A1210E-BDE3-A58E-0B66-09D8611DCA89}"/>
              </a:ext>
            </a:extLst>
          </p:cNvPr>
          <p:cNvSpPr txBox="1"/>
          <p:nvPr/>
        </p:nvSpPr>
        <p:spPr>
          <a:xfrm>
            <a:off x="0" y="5824338"/>
            <a:ext cx="64902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masis MT Pro Light" panose="02040304050005020304" pitchFamily="18" charset="-18"/>
              </a:rPr>
              <a:t>Odgojno obrazovna skupina: mješovita vrtićka </a:t>
            </a:r>
            <a:r>
              <a:rPr lang="hr-HR" dirty="0" err="1">
                <a:latin typeface="Amasis MT Pro Light" panose="02040304050005020304" pitchFamily="18" charset="-18"/>
              </a:rPr>
              <a:t>D.V</a:t>
            </a:r>
            <a:r>
              <a:rPr lang="hr-HR" dirty="0">
                <a:latin typeface="Amasis MT Pro Light" panose="02040304050005020304" pitchFamily="18" charset="-18"/>
              </a:rPr>
              <a:t>. Radost-</a:t>
            </a:r>
            <a:r>
              <a:rPr lang="hr-HR" dirty="0" err="1">
                <a:latin typeface="Amasis MT Pro Light" panose="02040304050005020304" pitchFamily="18" charset="-18"/>
              </a:rPr>
              <a:t>Baderna</a:t>
            </a:r>
            <a:endParaRPr lang="hr-HR" dirty="0">
              <a:latin typeface="Amasis MT Pro Light" panose="02040304050005020304" pitchFamily="18" charset="-18"/>
            </a:endParaRPr>
          </a:p>
          <a:p>
            <a:r>
              <a:rPr lang="hr-HR" dirty="0">
                <a:latin typeface="Amasis MT Pro Light" panose="02040304050005020304" pitchFamily="18" charset="-18"/>
              </a:rPr>
              <a:t>Pedagoška godina: 2023/2024</a:t>
            </a:r>
          </a:p>
          <a:p>
            <a:r>
              <a:rPr lang="hr-HR" dirty="0">
                <a:latin typeface="Amasis MT Pro Light" panose="02040304050005020304" pitchFamily="18" charset="-18"/>
              </a:rPr>
              <a:t>Odgojiteljice: Ivana </a:t>
            </a:r>
            <a:r>
              <a:rPr lang="hr-HR" dirty="0" err="1">
                <a:latin typeface="Amasis MT Pro Light" panose="02040304050005020304" pitchFamily="18" charset="-18"/>
              </a:rPr>
              <a:t>Mahić</a:t>
            </a:r>
            <a:r>
              <a:rPr lang="hr-HR" dirty="0">
                <a:latin typeface="Amasis MT Pro Light" panose="02040304050005020304" pitchFamily="18" charset="-18"/>
              </a:rPr>
              <a:t>, Ivančića Sokolović</a:t>
            </a:r>
          </a:p>
        </p:txBody>
      </p:sp>
    </p:spTree>
    <p:extLst>
      <p:ext uri="{BB962C8B-B14F-4D97-AF65-F5344CB8AC3E}">
        <p14:creationId xmlns:p14="http://schemas.microsoft.com/office/powerpoint/2010/main" val="675458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Dječja umjetnost, slagalica, tekst, crtež&#10;&#10;Opis je automatski generiran">
            <a:extLst>
              <a:ext uri="{FF2B5EF4-FFF2-40B4-BE49-F238E27FC236}">
                <a16:creationId xmlns:a16="http://schemas.microsoft.com/office/drawing/2014/main" id="{97A4B5F9-D525-86A3-E724-4CEB10BE8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1360884"/>
            <a:ext cx="5514975" cy="4136231"/>
          </a:xfrm>
          <a:prstGeom prst="rect">
            <a:avLst/>
          </a:prstGeom>
        </p:spPr>
      </p:pic>
      <p:pic>
        <p:nvPicPr>
          <p:cNvPr id="6" name="Slika 5" descr="Slika na kojoj se prikazuje Dječja umjetnost, crtež, slikanje, boja&#10;&#10;Opis je automatski generiran">
            <a:extLst>
              <a:ext uri="{FF2B5EF4-FFF2-40B4-BE49-F238E27FC236}">
                <a16:creationId xmlns:a16="http://schemas.microsoft.com/office/drawing/2014/main" id="{4DDB4B15-9D46-3E6F-376A-5AEBA47FB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9" y="1360884"/>
            <a:ext cx="5514975" cy="413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36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825716DB-1324-A53F-3DCD-5AA101CCC8B5}"/>
              </a:ext>
            </a:extLst>
          </p:cNvPr>
          <p:cNvSpPr txBox="1"/>
          <p:nvPr/>
        </p:nvSpPr>
        <p:spPr>
          <a:xfrm>
            <a:off x="619125" y="571500"/>
            <a:ext cx="5304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 Izrada zvečki od plastičnih boca, slamčica i čepova</a:t>
            </a:r>
          </a:p>
        </p:txBody>
      </p:sp>
      <p:pic>
        <p:nvPicPr>
          <p:cNvPr id="5" name="Slika 4" descr="Slika na kojoj se prikazuje u dvorani, odijevanje, zid, osoba&#10;&#10;Opis je automatski generiran">
            <a:extLst>
              <a:ext uri="{FF2B5EF4-FFF2-40B4-BE49-F238E27FC236}">
                <a16:creationId xmlns:a16="http://schemas.microsoft.com/office/drawing/2014/main" id="{05F46F9F-3C96-399E-E7AB-77139B1E84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" y="1390650"/>
            <a:ext cx="3514725" cy="4686300"/>
          </a:xfrm>
          <a:prstGeom prst="rect">
            <a:avLst/>
          </a:prstGeom>
        </p:spPr>
      </p:pic>
      <p:pic>
        <p:nvPicPr>
          <p:cNvPr id="9" name="Slika 8" descr="Slika na kojoj se prikazuje u dvorani, odijevanje, stol, dijete koje je tek prohodalo&#10;&#10;Opis je automatski generiran">
            <a:extLst>
              <a:ext uri="{FF2B5EF4-FFF2-40B4-BE49-F238E27FC236}">
                <a16:creationId xmlns:a16="http://schemas.microsoft.com/office/drawing/2014/main" id="{CEEDA26C-19A4-9CDC-F75A-DDDF7CFF51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0" y="1390649"/>
            <a:ext cx="3514726" cy="4686301"/>
          </a:xfrm>
          <a:prstGeom prst="rect">
            <a:avLst/>
          </a:prstGeom>
        </p:spPr>
      </p:pic>
      <p:pic>
        <p:nvPicPr>
          <p:cNvPr id="11" name="Slika 10" descr="Slika na kojoj se prikazuje odijevanje, osoba, Ljudsko lice, dječak&#10;&#10;Opis je automatski generiran">
            <a:extLst>
              <a:ext uri="{FF2B5EF4-FFF2-40B4-BE49-F238E27FC236}">
                <a16:creationId xmlns:a16="http://schemas.microsoft.com/office/drawing/2014/main" id="{629A2F38-70D7-A5F2-B417-4904BCF65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3" y="1390649"/>
            <a:ext cx="3514726" cy="468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80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u dvorani, osoba, dijete koje je tek prohodalo&#10;&#10;Opis je automatski generiran">
            <a:extLst>
              <a:ext uri="{FF2B5EF4-FFF2-40B4-BE49-F238E27FC236}">
                <a16:creationId xmlns:a16="http://schemas.microsoft.com/office/drawing/2014/main" id="{D4E70E2E-C4E6-DEA3-6257-2D56D5D177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1" y="882253"/>
            <a:ext cx="6791324" cy="5093493"/>
          </a:xfrm>
          <a:prstGeom prst="rect">
            <a:avLst/>
          </a:prstGeom>
        </p:spPr>
      </p:pic>
      <p:pic>
        <p:nvPicPr>
          <p:cNvPr id="5" name="Slika 4" descr="Slika na kojoj se prikazuje osoba, odijevanje, u dvorani, dijete koje je tek prohodalo&#10;&#10;Opis je automatski generiran">
            <a:extLst>
              <a:ext uri="{FF2B5EF4-FFF2-40B4-BE49-F238E27FC236}">
                <a16:creationId xmlns:a16="http://schemas.microsoft.com/office/drawing/2014/main" id="{22DE69E4-B616-94DF-ECB2-CB3CB77FB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24" y="882254"/>
            <a:ext cx="3820119" cy="509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94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BFAA8B66-1FA8-BA53-DC46-B81862B6A06D}"/>
              </a:ext>
            </a:extLst>
          </p:cNvPr>
          <p:cNvSpPr txBox="1"/>
          <p:nvPr/>
        </p:nvSpPr>
        <p:spPr>
          <a:xfrm>
            <a:off x="327241" y="400050"/>
            <a:ext cx="11677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Zajednički rad -„</a:t>
            </a:r>
            <a:r>
              <a:rPr lang="hr-HR" dirty="0">
                <a:latin typeface="Amasis MT Pro Medium" panose="02040604050005020304" pitchFamily="18" charset="-18"/>
              </a:rPr>
              <a:t>ZELEN GRAD</a:t>
            </a:r>
            <a:r>
              <a:rPr lang="hr-HR" dirty="0">
                <a:latin typeface="Amasis MT Pro Light" panose="02040304050005020304" pitchFamily="18" charset="-18"/>
              </a:rPr>
              <a:t>” od kartonskih kutija, kartonskih tuljaca i PVC čepova sagradili smo „</a:t>
            </a:r>
            <a:r>
              <a:rPr lang="hr-HR" dirty="0">
                <a:latin typeface="Amasis MT Pro Medium" panose="02040604050005020304" pitchFamily="18" charset="-18"/>
              </a:rPr>
              <a:t>ZELEN GRAD</a:t>
            </a:r>
            <a:r>
              <a:rPr lang="hr-HR" dirty="0">
                <a:latin typeface="Amasis MT Pro Light" panose="02040304050005020304" pitchFamily="18" charset="-18"/>
              </a:rPr>
              <a:t>”  </a:t>
            </a:r>
          </a:p>
        </p:txBody>
      </p:sp>
      <p:pic>
        <p:nvPicPr>
          <p:cNvPr id="5" name="Slika 4" descr="Slika na kojoj se prikazuje slikanje, u dvorani, osoba, umjetničko djelo&#10;&#10;Opis je automatski generiran">
            <a:extLst>
              <a:ext uri="{FF2B5EF4-FFF2-40B4-BE49-F238E27FC236}">
                <a16:creationId xmlns:a16="http://schemas.microsoft.com/office/drawing/2014/main" id="{6DA6838E-8055-20FE-FE32-27706F094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9088" y="2214563"/>
            <a:ext cx="4457700" cy="3343275"/>
          </a:xfrm>
          <a:prstGeom prst="rect">
            <a:avLst/>
          </a:prstGeom>
        </p:spPr>
      </p:pic>
      <p:pic>
        <p:nvPicPr>
          <p:cNvPr id="7" name="Slika 6" descr="Slika na kojoj se prikazuje crveno, u dvorani, ptica&#10;&#10;Opis je automatski generiran">
            <a:extLst>
              <a:ext uri="{FF2B5EF4-FFF2-40B4-BE49-F238E27FC236}">
                <a16:creationId xmlns:a16="http://schemas.microsoft.com/office/drawing/2014/main" id="{2F602882-1702-D06D-B13A-4C523207EC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27845" y="2214562"/>
            <a:ext cx="4457702" cy="3343277"/>
          </a:xfrm>
          <a:prstGeom prst="rect">
            <a:avLst/>
          </a:prstGeom>
        </p:spPr>
      </p:pic>
      <p:pic>
        <p:nvPicPr>
          <p:cNvPr id="9" name="Slika 8" descr="Slika na kojoj se prikazuje odijevanje, djevojka, Ljudsko lice, Dječja umjetnost&#10;&#10;Opis je automatski generiran">
            <a:extLst>
              <a:ext uri="{FF2B5EF4-FFF2-40B4-BE49-F238E27FC236}">
                <a16:creationId xmlns:a16="http://schemas.microsoft.com/office/drawing/2014/main" id="{4CA492E6-B1E1-FC67-B083-E309752B53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4781" y="2214564"/>
            <a:ext cx="4457704" cy="334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30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Dječja umjetnost, alat, u dvorani, osoba&#10;&#10;Opis je automatski generiran">
            <a:extLst>
              <a:ext uri="{FF2B5EF4-FFF2-40B4-BE49-F238E27FC236}">
                <a16:creationId xmlns:a16="http://schemas.microsoft.com/office/drawing/2014/main" id="{E18CADF6-D2F8-7A5F-7CC7-5F6630B21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5889" y="1695266"/>
            <a:ext cx="5014896" cy="3761172"/>
          </a:xfrm>
          <a:prstGeom prst="rect">
            <a:avLst/>
          </a:prstGeom>
        </p:spPr>
      </p:pic>
      <p:pic>
        <p:nvPicPr>
          <p:cNvPr id="5" name="Slika 4" descr="Slika na kojoj se prikazuje odijevanje, dijete koje je tek prohodalo, Ljudsko lice, osoba&#10;&#10;Opis je automatski generiran">
            <a:extLst>
              <a:ext uri="{FF2B5EF4-FFF2-40B4-BE49-F238E27FC236}">
                <a16:creationId xmlns:a16="http://schemas.microsoft.com/office/drawing/2014/main" id="{412DF928-94BD-D735-54E5-41FEA39AD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551" y="1695265"/>
            <a:ext cx="5014897" cy="3761173"/>
          </a:xfrm>
          <a:prstGeom prst="rect">
            <a:avLst/>
          </a:prstGeom>
        </p:spPr>
      </p:pic>
      <p:pic>
        <p:nvPicPr>
          <p:cNvPr id="7" name="Slika 6" descr="Slika na kojoj se prikazuje odijevanje, osoba, dijete koje je tek prohodalo, igrati se&#10;&#10;Opis je automatski generiran">
            <a:extLst>
              <a:ext uri="{FF2B5EF4-FFF2-40B4-BE49-F238E27FC236}">
                <a16:creationId xmlns:a16="http://schemas.microsoft.com/office/drawing/2014/main" id="{8174822D-3867-376B-A5C5-2025C07F2A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2992" y="1695266"/>
            <a:ext cx="5014896" cy="376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8809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FC97D0A6-CC21-A52E-5A3D-26AF218B8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7083" y="1092768"/>
            <a:ext cx="6229952" cy="4672464"/>
          </a:xfrm>
          <a:prstGeom prst="rect">
            <a:avLst/>
          </a:prstGeom>
        </p:spPr>
      </p:pic>
      <p:pic>
        <p:nvPicPr>
          <p:cNvPr id="9" name="Slika 8" descr="Slika na kojoj se prikazuje Dječja umjetnost, Kreativne umjetnosti&#10;&#10;Opis je automatski generiran">
            <a:extLst>
              <a:ext uri="{FF2B5EF4-FFF2-40B4-BE49-F238E27FC236}">
                <a16:creationId xmlns:a16="http://schemas.microsoft.com/office/drawing/2014/main" id="{3336F5DD-6814-97FF-BF0D-5135B9F69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238" y="1116531"/>
            <a:ext cx="6744101" cy="50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952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65368324-7EED-06FA-003C-5FA63074E183}"/>
              </a:ext>
            </a:extLst>
          </p:cNvPr>
          <p:cNvSpPr txBox="1"/>
          <p:nvPr/>
        </p:nvSpPr>
        <p:spPr>
          <a:xfrm>
            <a:off x="452388" y="356135"/>
            <a:ext cx="8675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>
                <a:latin typeface="Amasis MT Pro Light" panose="02040304050005020304" pitchFamily="18" charset="-18"/>
              </a:rPr>
              <a:t>U </a:t>
            </a:r>
            <a:r>
              <a:rPr lang="hr-HR" dirty="0">
                <a:latin typeface="Amasis MT Pro Medium" panose="02040604050005020304" pitchFamily="18" charset="-18"/>
              </a:rPr>
              <a:t>POLIVALENTNOM PROSTORU </a:t>
            </a:r>
            <a:r>
              <a:rPr lang="hr-HR" dirty="0">
                <a:latin typeface="Amasis MT Pro Light" panose="02040304050005020304" pitchFamily="18" charset="-18"/>
              </a:rPr>
              <a:t>tjelesna aktivnost „skakanje u vrećama za smeće”</a:t>
            </a:r>
          </a:p>
        </p:txBody>
      </p:sp>
      <p:pic>
        <p:nvPicPr>
          <p:cNvPr id="4" name="Slika 3" descr="Slika na kojoj se prikazuje u dvorani, zid, odijevanje, pod&#10;&#10;Opis je automatski generiran">
            <a:extLst>
              <a:ext uri="{FF2B5EF4-FFF2-40B4-BE49-F238E27FC236}">
                <a16:creationId xmlns:a16="http://schemas.microsoft.com/office/drawing/2014/main" id="{06BC29CE-62B9-2D96-4F86-F43DEC5E3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1" y="725467"/>
            <a:ext cx="3996286" cy="2997214"/>
          </a:xfrm>
          <a:prstGeom prst="rect">
            <a:avLst/>
          </a:prstGeom>
        </p:spPr>
      </p:pic>
      <p:pic>
        <p:nvPicPr>
          <p:cNvPr id="6" name="Slika 5" descr="Slika na kojoj se prikazuje u dvorani, odijevanje, dijete koje je tek prohodalo, zid&#10;&#10;Opis je automatski generiran">
            <a:extLst>
              <a:ext uri="{FF2B5EF4-FFF2-40B4-BE49-F238E27FC236}">
                <a16:creationId xmlns:a16="http://schemas.microsoft.com/office/drawing/2014/main" id="{86B828BC-0814-2FC8-9422-792880101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743045"/>
            <a:ext cx="4376286" cy="3282214"/>
          </a:xfrm>
          <a:prstGeom prst="rect">
            <a:avLst/>
          </a:prstGeom>
        </p:spPr>
      </p:pic>
      <p:pic>
        <p:nvPicPr>
          <p:cNvPr id="8" name="Slika 7" descr="Slika na kojoj se prikazuje odijevanje, u dvorani, osoba, zid&#10;&#10;Opis je automatski generiran">
            <a:extLst>
              <a:ext uri="{FF2B5EF4-FFF2-40B4-BE49-F238E27FC236}">
                <a16:creationId xmlns:a16="http://schemas.microsoft.com/office/drawing/2014/main" id="{163BC034-6A5F-EEC0-330D-452D282FBB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34" y="3469400"/>
            <a:ext cx="4265595" cy="3199196"/>
          </a:xfrm>
          <a:prstGeom prst="rect">
            <a:avLst/>
          </a:prstGeom>
        </p:spPr>
      </p:pic>
      <p:pic>
        <p:nvPicPr>
          <p:cNvPr id="10" name="Slika 9" descr="Slika na kojoj se prikazuje u dvorani, odijevanje, obuća, zid&#10;&#10;Opis je automatski generiran">
            <a:extLst>
              <a:ext uri="{FF2B5EF4-FFF2-40B4-BE49-F238E27FC236}">
                <a16:creationId xmlns:a16="http://schemas.microsoft.com/office/drawing/2014/main" id="{312D8CFB-8495-DCE9-6E17-3BAEA6C39E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523" y="3384086"/>
            <a:ext cx="4376286" cy="328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686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9FE51842-0B3B-F8AB-CDE0-F74CE8C30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89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E16C93F-B0D8-4B27-18A9-55376A684719}"/>
              </a:ext>
            </a:extLst>
          </p:cNvPr>
          <p:cNvSpPr txBox="1"/>
          <p:nvPr/>
        </p:nvSpPr>
        <p:spPr>
          <a:xfrm>
            <a:off x="707417" y="438150"/>
            <a:ext cx="9469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r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Razvrstavanje smeća-posjetili smo </a:t>
            </a:r>
            <a:r>
              <a:rPr lang="hr-HR" dirty="0">
                <a:latin typeface="Amasis MT Pro Medium" panose="02040604050005020304" pitchFamily="18" charset="-18"/>
              </a:rPr>
              <a:t>Zeleni otok </a:t>
            </a:r>
            <a:r>
              <a:rPr lang="hr-HR" dirty="0">
                <a:latin typeface="Amasis MT Pro Light" panose="02040304050005020304" pitchFamily="18" charset="-18"/>
              </a:rPr>
              <a:t>kraj vrtića gdje smo i prikupljeni otpad i odložili </a:t>
            </a:r>
          </a:p>
        </p:txBody>
      </p:sp>
      <p:pic>
        <p:nvPicPr>
          <p:cNvPr id="4" name="Slika 3" descr="Slika na kojoj se prikazuje odijevanje, osoba, igralište, Ljudsko lice&#10;&#10;Opis je automatski generiran">
            <a:extLst>
              <a:ext uri="{FF2B5EF4-FFF2-40B4-BE49-F238E27FC236}">
                <a16:creationId xmlns:a16="http://schemas.microsoft.com/office/drawing/2014/main" id="{4B706CDE-EC03-E184-CCB6-D3745AE04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1710" y="1715691"/>
            <a:ext cx="5038725" cy="3779044"/>
          </a:xfrm>
          <a:prstGeom prst="rect">
            <a:avLst/>
          </a:prstGeom>
        </p:spPr>
      </p:pic>
      <p:pic>
        <p:nvPicPr>
          <p:cNvPr id="6" name="Slika 5" descr="Slika na kojoj se prikazuje odijevanje, vanjski, osoba, igralište&#10;&#10;Opis je automatski generiran">
            <a:extLst>
              <a:ext uri="{FF2B5EF4-FFF2-40B4-BE49-F238E27FC236}">
                <a16:creationId xmlns:a16="http://schemas.microsoft.com/office/drawing/2014/main" id="{0AFB7F2A-54CC-E537-99C2-1AA571C9D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5941" y="1715691"/>
            <a:ext cx="5038726" cy="3779045"/>
          </a:xfrm>
          <a:prstGeom prst="rect">
            <a:avLst/>
          </a:prstGeom>
        </p:spPr>
      </p:pic>
      <p:pic>
        <p:nvPicPr>
          <p:cNvPr id="8" name="Slika 7" descr="Slika na kojoj se prikazuje odijevanje, vanjski, osoba, obuća&#10;&#10;Opis je automatski generiran">
            <a:extLst>
              <a:ext uri="{FF2B5EF4-FFF2-40B4-BE49-F238E27FC236}">
                <a16:creationId xmlns:a16="http://schemas.microsoft.com/office/drawing/2014/main" id="{D7FB60EB-AF0B-B084-C4BB-6CF07C8CF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57699" y="1715691"/>
            <a:ext cx="5038726" cy="377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9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vanjski, odijevanje, nebo, dječak&#10;&#10;Opis je automatski generiran">
            <a:extLst>
              <a:ext uri="{FF2B5EF4-FFF2-40B4-BE49-F238E27FC236}">
                <a16:creationId xmlns:a16="http://schemas.microsoft.com/office/drawing/2014/main" id="{B52666F9-AC2E-8431-CFA2-465F1E26E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73" y="1004887"/>
            <a:ext cx="7099301" cy="5324476"/>
          </a:xfrm>
          <a:prstGeom prst="rect">
            <a:avLst/>
          </a:prstGeom>
        </p:spPr>
      </p:pic>
      <p:pic>
        <p:nvPicPr>
          <p:cNvPr id="5" name="Slika 4" descr="Slika na kojoj se prikazuje vanjski, odijevanje, osoba, nebo&#10;&#10;Opis je automatski generiran">
            <a:extLst>
              <a:ext uri="{FF2B5EF4-FFF2-40B4-BE49-F238E27FC236}">
                <a16:creationId xmlns:a16="http://schemas.microsoft.com/office/drawing/2014/main" id="{125D5944-EF14-D472-00BD-6F55EC160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08643" y="1244997"/>
            <a:ext cx="5824010" cy="436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8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DCCC0ACB-B06D-0B58-78F6-5A42D766350F}"/>
              </a:ext>
            </a:extLst>
          </p:cNvPr>
          <p:cNvSpPr txBox="1"/>
          <p:nvPr/>
        </p:nvSpPr>
        <p:spPr>
          <a:xfrm>
            <a:off x="710648" y="951369"/>
            <a:ext cx="8581580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masis MT Pro Medium" panose="02040604050005020304" pitchFamily="18" charset="-18"/>
              </a:rPr>
              <a:t>Ciljevi</a:t>
            </a:r>
            <a:r>
              <a:rPr lang="hr-HR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Razvijati ekološki prihvatljivo ponašanje</a:t>
            </a:r>
            <a:endParaRPr lang="hr-HR" dirty="0">
              <a:latin typeface="Amasis MT Pro Light" panose="02040304050005020304" pitchFamily="18" charset="-1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Osvijestiti kod djece kolika je važnost očuvanja okoliša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Naučiti djecu ponašanjima koja će pomoći Zemlji da ostane lijepa i čista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Stjecanje pozitivnih navika i odnosa prema okolini koja ih okružuje</a:t>
            </a:r>
          </a:p>
          <a:p>
            <a:endParaRPr lang="hr-HR" dirty="0">
              <a:latin typeface="Amasis MT Pro Light" panose="02040304050005020304" pitchFamily="18" charset="-18"/>
            </a:endParaRPr>
          </a:p>
          <a:p>
            <a:r>
              <a:rPr lang="hr-HR" sz="1800" dirty="0">
                <a:latin typeface="Amasis MT Pro Medium" panose="02040604050005020304" pitchFamily="18" charset="-18"/>
              </a:rPr>
              <a:t>Zadaci</a:t>
            </a:r>
            <a:r>
              <a:rPr lang="hr-HR" sz="1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Usvojiti značenje novih pojmova (smeće, otpad, ekologija, recikliranje)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Poticanje razvoja ekološke svijesti prikupljanjem i razvrstavanjem otpada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Poticati maštu i kreativnost-otpadni materijal pretvoriti u nešto novo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Voditi brigu o okolišu-</a:t>
            </a:r>
            <a:r>
              <a:rPr lang="hr-HR" dirty="0">
                <a:latin typeface="Amasis MT Pro Light" panose="02040304050005020304" pitchFamily="18" charset="-18"/>
              </a:rPr>
              <a:t>ne bacati smeće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Biti model djeci </a:t>
            </a:r>
            <a:r>
              <a:rPr lang="hr-HR" sz="1800" dirty="0" err="1">
                <a:latin typeface="Amasis MT Pro Light" panose="02040304050005020304" pitchFamily="18" charset="-18"/>
              </a:rPr>
              <a:t>poštivajući</a:t>
            </a:r>
            <a:r>
              <a:rPr lang="hr-HR" sz="1800" dirty="0">
                <a:latin typeface="Amasis MT Pro Light" panose="02040304050005020304" pitchFamily="18" charset="-18"/>
              </a:rPr>
              <a:t> prirodu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Ponuditi djeci puno aktivnosti ekoloških sadržaja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Poticati istra</a:t>
            </a:r>
            <a:r>
              <a:rPr lang="hr-HR" dirty="0">
                <a:latin typeface="Amasis MT Pro Light" panose="02040304050005020304" pitchFamily="18" charset="-18"/>
              </a:rPr>
              <a:t>živačke aktivnosti te interes djece za okolinu i svojstva različitih materijala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Prikupljanje prirodnih i peda</a:t>
            </a:r>
            <a:r>
              <a:rPr lang="hr-HR" dirty="0">
                <a:latin typeface="Amasis MT Pro Light" panose="02040304050005020304" pitchFamily="18" charset="-18"/>
              </a:rPr>
              <a:t>goških neoblikovanih materijala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Poticanje boravak na svježem zraku, igre u prirodi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Uključiti djecu u radne obaveze- čišćenje prostora boravka, dvorišta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1800" dirty="0">
                <a:latin typeface="Amasis MT Pro Light" panose="02040304050005020304" pitchFamily="18" charset="-18"/>
              </a:rPr>
              <a:t>Poticati razvoj fine motorike šake kroz izradu različitih didaktičkih igara</a:t>
            </a:r>
            <a:br>
              <a:rPr lang="hr-HR" sz="1800" dirty="0">
                <a:latin typeface="Amasis MT Pro Light" panose="02040304050005020304" pitchFamily="18" charset="-18"/>
              </a:rPr>
            </a:br>
            <a:endParaRPr lang="hr-HR" dirty="0">
              <a:latin typeface="Amasis MT Pro Light" panose="02040304050005020304" pitchFamily="18" charset="-18"/>
            </a:endParaRPr>
          </a:p>
        </p:txBody>
      </p:sp>
      <p:pic>
        <p:nvPicPr>
          <p:cNvPr id="7" name="Slika 6" descr="Slika na kojoj se prikazuje Crtić, rođendanska torta, Animacija, ukrasni isječci&#10;&#10;Opis je automatski generiran">
            <a:extLst>
              <a:ext uri="{FF2B5EF4-FFF2-40B4-BE49-F238E27FC236}">
                <a16:creationId xmlns:a16="http://schemas.microsoft.com/office/drawing/2014/main" id="{0764E295-D1B3-6DD7-8B8A-52CE7A5AB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122" y="1022806"/>
            <a:ext cx="2295525" cy="199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 descr="Slika na kojoj se prikazuje Crtić, crtić, ilustracija, ukrasni isječci&#10;&#10;Opis je automatski generiran">
            <a:extLst>
              <a:ext uri="{FF2B5EF4-FFF2-40B4-BE49-F238E27FC236}">
                <a16:creationId xmlns:a16="http://schemas.microsoft.com/office/drawing/2014/main" id="{0933CABA-9128-E9E6-55A4-649CDF65F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6884" y="3844470"/>
            <a:ext cx="2190750" cy="209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08587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4D9C521E-C55E-6B2F-DC6F-B94381ACBCC2}"/>
              </a:ext>
            </a:extLst>
          </p:cNvPr>
          <p:cNvSpPr txBox="1"/>
          <p:nvPr/>
        </p:nvSpPr>
        <p:spPr>
          <a:xfrm>
            <a:off x="323850" y="428625"/>
            <a:ext cx="288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>
                <a:latin typeface="Amasis MT Pro Light" panose="02040304050005020304" pitchFamily="18" charset="-18"/>
              </a:rPr>
              <a:t>Čistimo vrtićko igralište </a:t>
            </a:r>
          </a:p>
        </p:txBody>
      </p:sp>
      <p:pic>
        <p:nvPicPr>
          <p:cNvPr id="4" name="Slika 3" descr="Slika na kojoj se prikazuje vanjski, odijevanje, tlo, trava&#10;&#10;Opis je automatski generiran">
            <a:extLst>
              <a:ext uri="{FF2B5EF4-FFF2-40B4-BE49-F238E27FC236}">
                <a16:creationId xmlns:a16="http://schemas.microsoft.com/office/drawing/2014/main" id="{F020560D-B5C5-AE0B-F9E6-08ABB3C50B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52522" y="2698752"/>
            <a:ext cx="4673599" cy="3505199"/>
          </a:xfrm>
          <a:prstGeom prst="rect">
            <a:avLst/>
          </a:prstGeom>
        </p:spPr>
      </p:pic>
      <p:pic>
        <p:nvPicPr>
          <p:cNvPr id="6" name="Slika 5" descr="Slika na kojoj se prikazuje vanjski, odijevanje, osoba, tlo&#10;&#10;Opis je automatski generiran">
            <a:extLst>
              <a:ext uri="{FF2B5EF4-FFF2-40B4-BE49-F238E27FC236}">
                <a16:creationId xmlns:a16="http://schemas.microsoft.com/office/drawing/2014/main" id="{C5727F5A-C1CE-2EAD-0AE6-2A01DAF0C4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6535" y="1489074"/>
            <a:ext cx="4673600" cy="3505201"/>
          </a:xfrm>
          <a:prstGeom prst="rect">
            <a:avLst/>
          </a:prstGeom>
        </p:spPr>
      </p:pic>
      <p:pic>
        <p:nvPicPr>
          <p:cNvPr id="8" name="Slika 7" descr="Slika na kojoj se prikazuje vanjski, odijevanje, nebo, osoba&#10;&#10;Opis je automatski generiran">
            <a:extLst>
              <a:ext uri="{FF2B5EF4-FFF2-40B4-BE49-F238E27FC236}">
                <a16:creationId xmlns:a16="http://schemas.microsoft.com/office/drawing/2014/main" id="{A4D73EE9-957D-D885-F699-E71B02C63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777" y="904874"/>
            <a:ext cx="4846223" cy="3634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158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E4D846-3AFC-4F86-8C35-24B0542A2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crtež, Crtić, Dječja umjetnost, ilustracija&#10;&#10;Opis je automatski generiran">
            <a:extLst>
              <a:ext uri="{FF2B5EF4-FFF2-40B4-BE49-F238E27FC236}">
                <a16:creationId xmlns:a16="http://schemas.microsoft.com/office/drawing/2014/main" id="{862D80B8-2E8D-BF56-8DE7-E74C6FA4B0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3" r="6732" b="6254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4781B9-12CB-45C3-907A-9ED93FF72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1067F505-F021-DC0F-7BF2-69FA476735E6}"/>
              </a:ext>
            </a:extLst>
          </p:cNvPr>
          <p:cNvSpPr txBox="1"/>
          <p:nvPr/>
        </p:nvSpPr>
        <p:spPr>
          <a:xfrm>
            <a:off x="8370470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Tijekom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provedbe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projekta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djeca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su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usvojila</a:t>
            </a:r>
            <a:r>
              <a:rPr lang="en-US" sz="2000" dirty="0">
                <a:latin typeface="Amasis MT Pro Light" panose="02040304050005020304" pitchFamily="18" charset="-18"/>
              </a:rPr>
              <a:t> nova </a:t>
            </a:r>
            <a:r>
              <a:rPr lang="en-US" sz="2000" dirty="0" err="1">
                <a:latin typeface="Amasis MT Pro Light" panose="02040304050005020304" pitchFamily="18" charset="-18"/>
              </a:rPr>
              <a:t>znanja</a:t>
            </a:r>
            <a:r>
              <a:rPr lang="en-US" sz="2000" dirty="0">
                <a:latin typeface="Amasis MT Pro Light" panose="02040304050005020304" pitchFamily="18" charset="-18"/>
              </a:rPr>
              <a:t> : </a:t>
            </a:r>
            <a:r>
              <a:rPr lang="en-US" sz="2000" dirty="0" err="1">
                <a:latin typeface="Amasis MT Pro Light" panose="02040304050005020304" pitchFamily="18" charset="-18"/>
              </a:rPr>
              <a:t>što</a:t>
            </a:r>
            <a:r>
              <a:rPr lang="en-US" sz="2000" dirty="0">
                <a:latin typeface="Amasis MT Pro Light" panose="02040304050005020304" pitchFamily="18" charset="-18"/>
              </a:rPr>
              <a:t> je </a:t>
            </a:r>
            <a:r>
              <a:rPr lang="en-US" sz="2000" dirty="0" err="1">
                <a:latin typeface="Amasis MT Pro Light" panose="02040304050005020304" pitchFamily="18" charset="-18"/>
              </a:rPr>
              <a:t>ekologija</a:t>
            </a:r>
            <a:r>
              <a:rPr lang="en-US" sz="2000" dirty="0">
                <a:latin typeface="Amasis MT Pro Light" panose="02040304050005020304" pitchFamily="18" charset="-18"/>
              </a:rPr>
              <a:t>, </a:t>
            </a:r>
            <a:r>
              <a:rPr lang="en-US" sz="2000" dirty="0" err="1">
                <a:latin typeface="Amasis MT Pro Light" panose="02040304050005020304" pitchFamily="18" charset="-18"/>
              </a:rPr>
              <a:t>recikliranje,razliku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između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smeća</a:t>
            </a:r>
            <a:r>
              <a:rPr lang="en-US" sz="2000" dirty="0">
                <a:latin typeface="Amasis MT Pro Light" panose="02040304050005020304" pitchFamily="18" charset="-18"/>
              </a:rPr>
              <a:t> u </a:t>
            </a:r>
            <a:r>
              <a:rPr lang="en-US" sz="2000" dirty="0" err="1">
                <a:latin typeface="Amasis MT Pro Light" panose="02040304050005020304" pitchFamily="18" charset="-18"/>
              </a:rPr>
              <a:t>otpada</a:t>
            </a:r>
            <a:r>
              <a:rPr lang="en-US" sz="2000" dirty="0">
                <a:latin typeface="Amasis MT Pro Light" panose="02040304050005020304" pitchFamily="18" charset="-18"/>
              </a:rPr>
              <a:t>, </a:t>
            </a:r>
            <a:r>
              <a:rPr lang="en-US" sz="2000" dirty="0" err="1">
                <a:latin typeface="Amasis MT Pro Light" panose="02040304050005020304" pitchFamily="18" charset="-18"/>
              </a:rPr>
              <a:t>pravilno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odlaganje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i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razvrstavanje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otpada</a:t>
            </a:r>
            <a:r>
              <a:rPr lang="en-US" sz="2000" dirty="0">
                <a:latin typeface="Amasis MT Pro Light" panose="02040304050005020304" pitchFamily="18" charset="-18"/>
              </a:rPr>
              <a:t>, </a:t>
            </a:r>
            <a:r>
              <a:rPr lang="en-US" sz="2000" dirty="0" err="1">
                <a:latin typeface="Amasis MT Pro Light" panose="02040304050005020304" pitchFamily="18" charset="-18"/>
              </a:rPr>
              <a:t>spoznaje</a:t>
            </a:r>
            <a:r>
              <a:rPr lang="en-US" sz="2000" dirty="0">
                <a:latin typeface="Amasis MT Pro Light" panose="02040304050005020304" pitchFamily="18" charset="-18"/>
              </a:rPr>
              <a:t> o </a:t>
            </a:r>
            <a:r>
              <a:rPr lang="en-US" sz="2000" dirty="0" err="1">
                <a:latin typeface="Amasis MT Pro Light" panose="02040304050005020304" pitchFamily="18" charset="-18"/>
              </a:rPr>
              <a:t>štetnosti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otpada</a:t>
            </a:r>
            <a:r>
              <a:rPr lang="en-US" sz="2000" dirty="0">
                <a:latin typeface="Amasis MT Pro Light" panose="02040304050005020304" pitchFamily="18" charset="-18"/>
              </a:rPr>
              <a:t> za </a:t>
            </a:r>
            <a:r>
              <a:rPr lang="en-US" sz="2000" dirty="0" err="1">
                <a:latin typeface="Amasis MT Pro Light" panose="02040304050005020304" pitchFamily="18" charset="-18"/>
              </a:rPr>
              <a:t>zdravlje</a:t>
            </a:r>
            <a:r>
              <a:rPr lang="en-US" sz="2000" dirty="0">
                <a:latin typeface="Amasis MT Pro Light" panose="02040304050005020304" pitchFamily="18" charset="-18"/>
              </a:rPr>
              <a:t>, </a:t>
            </a:r>
            <a:r>
              <a:rPr lang="en-US" sz="2000" dirty="0" err="1">
                <a:latin typeface="Amasis MT Pro Light" panose="02040304050005020304" pitchFamily="18" charset="-18"/>
              </a:rPr>
              <a:t>zdravlje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biljaka</a:t>
            </a:r>
            <a:r>
              <a:rPr lang="en-US" sz="2000" dirty="0">
                <a:latin typeface="Amasis MT Pro Light" panose="02040304050005020304" pitchFamily="18" charset="-18"/>
              </a:rPr>
              <a:t>, </a:t>
            </a:r>
            <a:r>
              <a:rPr lang="en-US" sz="2000" dirty="0" err="1">
                <a:latin typeface="Amasis MT Pro Light" panose="02040304050005020304" pitchFamily="18" charset="-18"/>
              </a:rPr>
              <a:t>životinja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i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ljudi</a:t>
            </a:r>
            <a:r>
              <a:rPr lang="en-US" sz="2000" dirty="0">
                <a:latin typeface="Amasis MT Pro Light" panose="02040304050005020304" pitchFamily="18" charset="-18"/>
              </a:rPr>
              <a:t>, </a:t>
            </a:r>
            <a:r>
              <a:rPr lang="en-US" sz="2000" dirty="0" err="1">
                <a:latin typeface="Amasis MT Pro Light" panose="02040304050005020304" pitchFamily="18" charset="-18"/>
              </a:rPr>
              <a:t>te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usvojila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navike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prikupljanja</a:t>
            </a:r>
            <a:r>
              <a:rPr lang="en-US" sz="2000" dirty="0">
                <a:latin typeface="Amasis MT Pro Light" panose="02040304050005020304" pitchFamily="18" charset="-18"/>
              </a:rPr>
              <a:t>  </a:t>
            </a:r>
            <a:r>
              <a:rPr lang="en-US" sz="2000" dirty="0" err="1">
                <a:latin typeface="Amasis MT Pro Light" panose="02040304050005020304" pitchFamily="18" charset="-18"/>
              </a:rPr>
              <a:t>i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pravilnog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razvrstavanja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otpada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i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tako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postala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ekološki</a:t>
            </a:r>
            <a:r>
              <a:rPr lang="en-US" sz="2000" dirty="0">
                <a:latin typeface="Amasis MT Pro Light" panose="02040304050005020304" pitchFamily="18" charset="-18"/>
              </a:rPr>
              <a:t> </a:t>
            </a:r>
            <a:r>
              <a:rPr lang="en-US" sz="2000" dirty="0" err="1">
                <a:latin typeface="Amasis MT Pro Light" panose="02040304050005020304" pitchFamily="18" charset="-18"/>
              </a:rPr>
              <a:t>osviještena</a:t>
            </a:r>
            <a:r>
              <a:rPr lang="en-US" sz="2000" dirty="0">
                <a:latin typeface="Amasis MT Pro Light" panose="02040304050005020304" pitchFamily="18" charset="-18"/>
              </a:rPr>
              <a:t>.                                     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371868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37856C59-A3A8-F29E-972C-54922158CBBA}"/>
              </a:ext>
            </a:extLst>
          </p:cNvPr>
          <p:cNvSpPr txBox="1"/>
          <p:nvPr/>
        </p:nvSpPr>
        <p:spPr>
          <a:xfrm>
            <a:off x="571499" y="762000"/>
            <a:ext cx="85439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latin typeface="Amasis MT Pro Medium" panose="02040604050005020304" pitchFamily="18" charset="-18"/>
              </a:rPr>
              <a:t>Tijek projekta:</a:t>
            </a:r>
          </a:p>
          <a:p>
            <a:r>
              <a:rPr lang="hr-HR" dirty="0">
                <a:latin typeface="Amasis MT Pro Light" panose="02040304050005020304" pitchFamily="18" charset="-18"/>
              </a:rPr>
              <a:t>S aktivnostima vezanim uz ekologiju započeli smo potaknuti velikim interesom djece za igru Pedagoški neoblikovanim materijalima koji su u njihovom okruženju pristupili svakodnevno, a u igri bili zastupljeniji više od igre gotovim igračkama. Tijekom godine, a posebno u vrijeme provođenja projekta, djeci su bili ponuđeni razni pedagoški neoblikovano materijali (kartonske i plastične kutije, novinski papir, plastične boce, role od WC papira, slamčice, čepovi…) te su od njih izrađivala različite igračke i didaktička sredstva. U izradi tih sredstava bila su uključena i sama djeca bojanjem pojedinih dijelova, oslikavanjem, rezanjem i lijepljenjem. Zato su ove aktivnosti djeci također omogućavale stjecanje samopouzdanja i vjere i sebe te razvoj spoznaje o vrijednosti ljudskog rada. Kroz razgovor, priče i zanimljive praktične aktivnosti nastojali smo potaknuti djecu na razmišljanje, naučiti ih kako i oni u svakodnevnom životu mogu pravilno gospodariti otpadom i sudjelovati u očuvanju okoliša u kojem živimo. Razni pedagoški neoblikovan materijal prikupljeni smo u suradnji s roditeljima. Učili smo ga pravilno odvajati a prije toga nastojali ponovno upotrijebiti izrađujući od njega razne igračke i poticaje.</a:t>
            </a:r>
          </a:p>
          <a:p>
            <a:endParaRPr lang="hr-HR" dirty="0"/>
          </a:p>
        </p:txBody>
      </p:sp>
      <p:pic>
        <p:nvPicPr>
          <p:cNvPr id="4" name="Slika 3" descr="Slika na kojoj se prikazuje Dječja umjetnost, osoba, Ljudsko lice, crtež&#10;&#10;Opis je automatski generiran">
            <a:extLst>
              <a:ext uri="{FF2B5EF4-FFF2-40B4-BE49-F238E27FC236}">
                <a16:creationId xmlns:a16="http://schemas.microsoft.com/office/drawing/2014/main" id="{C2B2C6F6-2E32-1284-83EB-1DC0BAEEAB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1" t="1296" r="27259" b="1296"/>
          <a:stretch/>
        </p:blipFill>
        <p:spPr>
          <a:xfrm>
            <a:off x="9229686" y="3676650"/>
            <a:ext cx="2585784" cy="30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8487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B35F0C3F-B892-A320-9267-11D5502A8C16}"/>
              </a:ext>
            </a:extLst>
          </p:cNvPr>
          <p:cNvSpPr txBox="1"/>
          <p:nvPr/>
        </p:nvSpPr>
        <p:spPr>
          <a:xfrm>
            <a:off x="933450" y="828675"/>
            <a:ext cx="10835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>
                <a:latin typeface="Amasis MT Pro Medium" panose="02040604050005020304" pitchFamily="18" charset="-18"/>
              </a:rPr>
              <a:t>Provedene aktivnosti: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 Znanje o ekologiji proširili smo zanimljivim i edukativnom slikovnicama, časopisima i dječjim enciklopedijama </a:t>
            </a:r>
          </a:p>
        </p:txBody>
      </p:sp>
      <p:pic>
        <p:nvPicPr>
          <p:cNvPr id="4" name="Slika 3" descr="Slika na kojoj se prikazuje odijevanje, Dječja umjetnost, u dvorani, djevojka&#10;&#10;Opis je automatski generiran">
            <a:extLst>
              <a:ext uri="{FF2B5EF4-FFF2-40B4-BE49-F238E27FC236}">
                <a16:creationId xmlns:a16="http://schemas.microsoft.com/office/drawing/2014/main" id="{79E77E3F-F4A9-1838-E2F8-6A1CD46F7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0175" y="2682875"/>
            <a:ext cx="4521200" cy="3390900"/>
          </a:xfrm>
          <a:prstGeom prst="rect">
            <a:avLst/>
          </a:prstGeom>
        </p:spPr>
      </p:pic>
      <p:pic>
        <p:nvPicPr>
          <p:cNvPr id="6" name="Slika 5" descr="Slika na kojoj se prikazuje odijevanje, Ljudsko lice, osoba, u dvorani&#10;&#10;Opis je automatski generiran">
            <a:extLst>
              <a:ext uri="{FF2B5EF4-FFF2-40B4-BE49-F238E27FC236}">
                <a16:creationId xmlns:a16="http://schemas.microsoft.com/office/drawing/2014/main" id="{D44DD5E2-DADF-4AC3-13F8-3CDAC779A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71778" y="2682874"/>
            <a:ext cx="4521200" cy="3390900"/>
          </a:xfrm>
          <a:prstGeom prst="rect">
            <a:avLst/>
          </a:prstGeom>
        </p:spPr>
      </p:pic>
      <p:pic>
        <p:nvPicPr>
          <p:cNvPr id="8" name="Slika 7" descr="Slika na kojoj se prikazuje odijevanje, Dječja umjetnost, djevojka, Ljudsko lice&#10;&#10;Opis je automatski generiran">
            <a:extLst>
              <a:ext uri="{FF2B5EF4-FFF2-40B4-BE49-F238E27FC236}">
                <a16:creationId xmlns:a16="http://schemas.microsoft.com/office/drawing/2014/main" id="{EF800F86-7B34-3734-35DD-070BABF664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13380" y="2682874"/>
            <a:ext cx="45212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26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9D24FAD5-8D6E-08CD-343D-998E978CC0B1}"/>
              </a:ext>
            </a:extLst>
          </p:cNvPr>
          <p:cNvSpPr txBox="1"/>
          <p:nvPr/>
        </p:nvSpPr>
        <p:spPr>
          <a:xfrm>
            <a:off x="581025" y="542925"/>
            <a:ext cx="8083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Izradili smo zanimljiv plakat na temu </a:t>
            </a:r>
            <a:r>
              <a:rPr lang="hr-HR" dirty="0">
                <a:latin typeface="Amasis MT Pro Medium" panose="02040604050005020304" pitchFamily="18" charset="-18"/>
              </a:rPr>
              <a:t>EKOLOGIJA</a:t>
            </a:r>
            <a:r>
              <a:rPr lang="hr-HR" dirty="0">
                <a:latin typeface="Amasis MT Pro Light" panose="02040304050005020304" pitchFamily="18" charset="-18"/>
              </a:rPr>
              <a:t>- izrezujemo slike i fotografije</a:t>
            </a:r>
          </a:p>
        </p:txBody>
      </p:sp>
      <p:pic>
        <p:nvPicPr>
          <p:cNvPr id="5" name="Slika 4" descr="Slika na kojoj se prikazuje odijevanje, osoba, knjiga, u dvorani&#10;&#10;Opis je automatski generiran">
            <a:extLst>
              <a:ext uri="{FF2B5EF4-FFF2-40B4-BE49-F238E27FC236}">
                <a16:creationId xmlns:a16="http://schemas.microsoft.com/office/drawing/2014/main" id="{23F86E39-52BE-6F8F-F4DE-9ECB4A90A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740" y="1174749"/>
            <a:ext cx="2278856" cy="3038475"/>
          </a:xfrm>
          <a:prstGeom prst="rect">
            <a:avLst/>
          </a:prstGeom>
        </p:spPr>
      </p:pic>
      <p:pic>
        <p:nvPicPr>
          <p:cNvPr id="9" name="Slika 8" descr="Slika na kojoj se prikazuje osoba, Ljudsko lice, odijevanje, dječak&#10;&#10;Opis je automatski generiran">
            <a:extLst>
              <a:ext uri="{FF2B5EF4-FFF2-40B4-BE49-F238E27FC236}">
                <a16:creationId xmlns:a16="http://schemas.microsoft.com/office/drawing/2014/main" id="{80084D77-29FE-F671-F252-D4E4B4274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013" y="3717924"/>
            <a:ext cx="2278856" cy="3038475"/>
          </a:xfrm>
          <a:prstGeom prst="rect">
            <a:avLst/>
          </a:prstGeom>
        </p:spPr>
      </p:pic>
      <p:pic>
        <p:nvPicPr>
          <p:cNvPr id="11" name="Slika 10" descr="Slika na kojoj se prikazuje odijevanje, Ljudsko lice, dijete koje je tek prohodalo, osoba&#10;&#10;Opis je automatski generiran">
            <a:extLst>
              <a:ext uri="{FF2B5EF4-FFF2-40B4-BE49-F238E27FC236}">
                <a16:creationId xmlns:a16="http://schemas.microsoft.com/office/drawing/2014/main" id="{2FED9A6F-BD5C-F380-87EF-BADC97ABD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45" y="3717924"/>
            <a:ext cx="2278856" cy="3038475"/>
          </a:xfrm>
          <a:prstGeom prst="rect">
            <a:avLst/>
          </a:prstGeom>
        </p:spPr>
      </p:pic>
      <p:pic>
        <p:nvPicPr>
          <p:cNvPr id="13" name="Slika 12" descr="Slika na kojoj se prikazuje odijevanje, osoba, Ljudsko lice, u dvorani&#10;&#10;Opis je automatski generiran">
            <a:extLst>
              <a:ext uri="{FF2B5EF4-FFF2-40B4-BE49-F238E27FC236}">
                <a16:creationId xmlns:a16="http://schemas.microsoft.com/office/drawing/2014/main" id="{F5511F1F-C6CF-AF69-C9C3-2A3501723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572" y="1174749"/>
            <a:ext cx="2278856" cy="3038474"/>
          </a:xfrm>
          <a:prstGeom prst="rect">
            <a:avLst/>
          </a:prstGeom>
        </p:spPr>
      </p:pic>
      <p:pic>
        <p:nvPicPr>
          <p:cNvPr id="15" name="Slika 14" descr="Slika na kojoj se prikazuje odijevanje, dječak, dijete koje je tek prohodalo, osoba&#10;&#10;Opis je automatski generiran">
            <a:extLst>
              <a:ext uri="{FF2B5EF4-FFF2-40B4-BE49-F238E27FC236}">
                <a16:creationId xmlns:a16="http://schemas.microsoft.com/office/drawing/2014/main" id="{5EDD7A16-6CF7-2EA5-7A89-8D93ABD07E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8" y="1174749"/>
            <a:ext cx="2278856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876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57263E5E-CE8A-956C-2D7A-D4F7BF5D4D2B}"/>
              </a:ext>
            </a:extLst>
          </p:cNvPr>
          <p:cNvSpPr txBox="1"/>
          <p:nvPr/>
        </p:nvSpPr>
        <p:spPr>
          <a:xfrm>
            <a:off x="361950" y="676275"/>
            <a:ext cx="10440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 </a:t>
            </a:r>
            <a:r>
              <a:rPr lang="hr-HR" dirty="0">
                <a:latin typeface="Amasis MT Pro Light" panose="02040304050005020304" pitchFamily="18" charset="-18"/>
              </a:rPr>
              <a:t>U</a:t>
            </a:r>
            <a:r>
              <a:rPr lang="hr-HR" dirty="0"/>
              <a:t> </a:t>
            </a:r>
            <a:r>
              <a:rPr lang="hr-HR" dirty="0">
                <a:latin typeface="Amasis MT Pro Medium" panose="02040604050005020304" pitchFamily="18" charset="-18"/>
              </a:rPr>
              <a:t>LIKOVNOM CENTRU</a:t>
            </a:r>
            <a:r>
              <a:rPr lang="hr-HR" dirty="0">
                <a:latin typeface="Amasis MT Pro Light" panose="02040304050005020304" pitchFamily="18" charset="-18"/>
              </a:rPr>
              <a:t>-crtamo spremnike za otpad, iz raznih časopisa izrezujemo, razvrstavamo smeće</a:t>
            </a:r>
          </a:p>
        </p:txBody>
      </p:sp>
      <p:pic>
        <p:nvPicPr>
          <p:cNvPr id="6" name="Slika 5" descr="Slika na kojoj se prikazuje Dječja umjetnost, osoba, učenje, odijevanje&#10;&#10;Opis je automatski generiran">
            <a:extLst>
              <a:ext uri="{FF2B5EF4-FFF2-40B4-BE49-F238E27FC236}">
                <a16:creationId xmlns:a16="http://schemas.microsoft.com/office/drawing/2014/main" id="{F0009127-4453-8514-D86F-D52B5EE5E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8514" y="2215498"/>
            <a:ext cx="4706820" cy="3530114"/>
          </a:xfrm>
          <a:prstGeom prst="rect">
            <a:avLst/>
          </a:prstGeom>
        </p:spPr>
      </p:pic>
      <p:pic>
        <p:nvPicPr>
          <p:cNvPr id="10" name="Slika 9" descr="Slika na kojoj se prikazuje tekst, Dječja umjetnost, papirnati proizvod, odijevanje&#10;&#10;Opis je automatski generiran">
            <a:extLst>
              <a:ext uri="{FF2B5EF4-FFF2-40B4-BE49-F238E27FC236}">
                <a16:creationId xmlns:a16="http://schemas.microsoft.com/office/drawing/2014/main" id="{7DF6CDEA-319C-D56D-8BC6-CDB49619F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34" y="1627145"/>
            <a:ext cx="3530116" cy="4706820"/>
          </a:xfrm>
          <a:prstGeom prst="rect">
            <a:avLst/>
          </a:prstGeom>
        </p:spPr>
      </p:pic>
      <p:pic>
        <p:nvPicPr>
          <p:cNvPr id="12" name="Slika 11" descr="Slika na kojoj se prikazuje Dječja umjetnost, osoba, odijevanje, u dvorani&#10;&#10;Opis je automatski generiran">
            <a:extLst>
              <a:ext uri="{FF2B5EF4-FFF2-40B4-BE49-F238E27FC236}">
                <a16:creationId xmlns:a16="http://schemas.microsoft.com/office/drawing/2014/main" id="{EE503214-3E8C-3FE1-28FC-EC8B25B4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8"/>
          <a:stretch/>
        </p:blipFill>
        <p:spPr>
          <a:xfrm flipV="1">
            <a:off x="196635" y="1627143"/>
            <a:ext cx="3732079" cy="470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03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lika na kojoj se prikazuje odijevanje, u dvorani, osoba, zid&#10;&#10;Opis je automatski generiran">
            <a:extLst>
              <a:ext uri="{FF2B5EF4-FFF2-40B4-BE49-F238E27FC236}">
                <a16:creationId xmlns:a16="http://schemas.microsoft.com/office/drawing/2014/main" id="{0B2C127D-4BB6-0624-A180-DD6ADA8C0F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901" y="609600"/>
            <a:ext cx="7950198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502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84A22B29-28B5-D288-CD38-C244B97B00C1}"/>
              </a:ext>
            </a:extLst>
          </p:cNvPr>
          <p:cNvSpPr txBox="1"/>
          <p:nvPr/>
        </p:nvSpPr>
        <p:spPr>
          <a:xfrm>
            <a:off x="1276350" y="542925"/>
            <a:ext cx="7423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Medium" panose="02040604050005020304" pitchFamily="18" charset="-18"/>
              </a:rPr>
              <a:t>U CENTRU DRUŠTVENIH IGARA</a:t>
            </a:r>
            <a:r>
              <a:rPr lang="hr-HR" dirty="0">
                <a:latin typeface="Amasis MT Pro Light" panose="02040304050005020304" pitchFamily="18" charset="-18"/>
              </a:rPr>
              <a:t>- igramo igru </a:t>
            </a:r>
            <a:r>
              <a:rPr lang="hr-HR" dirty="0">
                <a:latin typeface="Amasis MT Pro Medium" panose="02040604050005020304" pitchFamily="18" charset="-18"/>
              </a:rPr>
              <a:t>RAZVRSTAJ SMEĆE</a:t>
            </a:r>
          </a:p>
        </p:txBody>
      </p:sp>
      <p:pic>
        <p:nvPicPr>
          <p:cNvPr id="10" name="Slika 9" descr="Slika na kojoj se prikazuje odijevanje, osoba, Ljudsko lice, pod&#10;&#10;Opis je automatski generiran">
            <a:extLst>
              <a:ext uri="{FF2B5EF4-FFF2-40B4-BE49-F238E27FC236}">
                <a16:creationId xmlns:a16="http://schemas.microsoft.com/office/drawing/2014/main" id="{86F18744-75E9-34D5-3FF7-5C78B0D68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1323974"/>
            <a:ext cx="6057900" cy="4543425"/>
          </a:xfrm>
          <a:prstGeom prst="rect">
            <a:avLst/>
          </a:prstGeom>
        </p:spPr>
      </p:pic>
      <p:pic>
        <p:nvPicPr>
          <p:cNvPr id="12" name="Slika 11" descr="Slika na kojoj se prikazuje odijevanje, u dvorani, pod, Dječja umjetnost&#10;&#10;Opis je automatski generiran">
            <a:extLst>
              <a:ext uri="{FF2B5EF4-FFF2-40B4-BE49-F238E27FC236}">
                <a16:creationId xmlns:a16="http://schemas.microsoft.com/office/drawing/2014/main" id="{65BDB4AE-CF9F-FB6E-ABC6-048D0D81A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4499" y="1770063"/>
            <a:ext cx="5194300" cy="389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2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30000">
              <a:schemeClr val="bg1"/>
            </a:gs>
            <a:gs pos="57000">
              <a:schemeClr val="accent6">
                <a:lumMod val="37000"/>
                <a:lumOff val="63000"/>
                <a:alpha val="89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EFB12E5C-81A3-F204-6AC4-76BF7B38FC44}"/>
              </a:ext>
            </a:extLst>
          </p:cNvPr>
          <p:cNvSpPr txBox="1"/>
          <p:nvPr/>
        </p:nvSpPr>
        <p:spPr>
          <a:xfrm>
            <a:off x="1104900" y="571500"/>
            <a:ext cx="8550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>
                <a:latin typeface="Amasis MT Pro Light" panose="02040304050005020304" pitchFamily="18" charset="-18"/>
              </a:rPr>
              <a:t>Slikamo temperama i vodenim bojama-zajednički rad </a:t>
            </a:r>
            <a:r>
              <a:rPr lang="hr-HR" dirty="0">
                <a:latin typeface="Amasis MT Pro Medium" panose="02040604050005020304" pitchFamily="18" charset="-18"/>
              </a:rPr>
              <a:t>ČISTA I NEČISTA OKOLINA</a:t>
            </a:r>
          </a:p>
        </p:txBody>
      </p:sp>
      <p:pic>
        <p:nvPicPr>
          <p:cNvPr id="4" name="Slika 3" descr="Slika na kojoj se prikazuje odijevanje, u dvorani, igrati se, dijete koje je tek prohodalo&#10;&#10;Opis je automatski generiran">
            <a:extLst>
              <a:ext uri="{FF2B5EF4-FFF2-40B4-BE49-F238E27FC236}">
                <a16:creationId xmlns:a16="http://schemas.microsoft.com/office/drawing/2014/main" id="{AA83E871-B3DC-993D-9CDE-863A3073E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97" y="2208211"/>
            <a:ext cx="3402806" cy="4537075"/>
          </a:xfrm>
          <a:prstGeom prst="rect">
            <a:avLst/>
          </a:prstGeom>
        </p:spPr>
      </p:pic>
      <p:pic>
        <p:nvPicPr>
          <p:cNvPr id="6" name="Slika 5" descr="Slika na kojoj se prikazuje odijevanje, osoba, igrati se, dječak&#10;&#10;Opis je automatski generiran">
            <a:extLst>
              <a:ext uri="{FF2B5EF4-FFF2-40B4-BE49-F238E27FC236}">
                <a16:creationId xmlns:a16="http://schemas.microsoft.com/office/drawing/2014/main" id="{BDDC8429-3443-9EFA-1E55-CB71933B7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364" y="1141407"/>
            <a:ext cx="3402806" cy="4537075"/>
          </a:xfrm>
          <a:prstGeom prst="rect">
            <a:avLst/>
          </a:prstGeom>
        </p:spPr>
      </p:pic>
      <p:pic>
        <p:nvPicPr>
          <p:cNvPr id="8" name="Slika 7" descr="Slika na kojoj se prikazuje odijevanje, Ljudsko lice, osoba, Dječja umjetnost&#10;&#10;Opis je automatski generiran">
            <a:extLst>
              <a:ext uri="{FF2B5EF4-FFF2-40B4-BE49-F238E27FC236}">
                <a16:creationId xmlns:a16="http://schemas.microsoft.com/office/drawing/2014/main" id="{02B789DA-59EE-DADD-8EC9-777938E93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0" y="1141407"/>
            <a:ext cx="3402806" cy="453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7208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3287</TotalTime>
  <Words>535</Words>
  <Application>Microsoft Office PowerPoint</Application>
  <PresentationFormat>Široki zaslon</PresentationFormat>
  <Paragraphs>38</Paragraphs>
  <Slides>21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21</vt:i4>
      </vt:variant>
    </vt:vector>
  </HeadingPairs>
  <TitlesOfParts>
    <vt:vector size="28" baseType="lpstr">
      <vt:lpstr>Amasis MT Pro Light</vt:lpstr>
      <vt:lpstr>Amasis MT Pro Medium</vt:lpstr>
      <vt:lpstr>Aptos</vt:lpstr>
      <vt:lpstr>Aptos Display</vt:lpstr>
      <vt:lpstr>Arial</vt:lpstr>
      <vt:lpstr>Calibri</vt:lpstr>
      <vt:lpstr>Tema sustava Office</vt:lpstr>
      <vt:lpstr>PROJEKT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</dc:title>
  <dc:creator>Petar Milotić</dc:creator>
  <cp:lastModifiedBy>Petar Milotić</cp:lastModifiedBy>
  <cp:revision>1</cp:revision>
  <dcterms:created xsi:type="dcterms:W3CDTF">2024-06-10T13:44:20Z</dcterms:created>
  <dcterms:modified xsi:type="dcterms:W3CDTF">2024-06-12T20:31:50Z</dcterms:modified>
</cp:coreProperties>
</file>