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98" r:id="rId3"/>
    <p:sldId id="258" r:id="rId4"/>
    <p:sldId id="259" r:id="rId5"/>
    <p:sldId id="260" r:id="rId6"/>
    <p:sldId id="261" r:id="rId7"/>
    <p:sldId id="262" r:id="rId8"/>
    <p:sldId id="295" r:id="rId9"/>
    <p:sldId id="281" r:id="rId10"/>
    <p:sldId id="257" r:id="rId11"/>
    <p:sldId id="263" r:id="rId12"/>
    <p:sldId id="268" r:id="rId13"/>
    <p:sldId id="264" r:id="rId14"/>
    <p:sldId id="265" r:id="rId15"/>
    <p:sldId id="266" r:id="rId16"/>
    <p:sldId id="267" r:id="rId17"/>
    <p:sldId id="270" r:id="rId18"/>
    <p:sldId id="274" r:id="rId19"/>
    <p:sldId id="273" r:id="rId20"/>
    <p:sldId id="275" r:id="rId21"/>
    <p:sldId id="276" r:id="rId22"/>
    <p:sldId id="271" r:id="rId23"/>
    <p:sldId id="272" r:id="rId24"/>
    <p:sldId id="277" r:id="rId25"/>
    <p:sldId id="278" r:id="rId26"/>
    <p:sldId id="279" r:id="rId27"/>
    <p:sldId id="280" r:id="rId28"/>
    <p:sldId id="284" r:id="rId29"/>
    <p:sldId id="286" r:id="rId30"/>
    <p:sldId id="287" r:id="rId31"/>
    <p:sldId id="288" r:id="rId32"/>
    <p:sldId id="290" r:id="rId33"/>
    <p:sldId id="282" r:id="rId34"/>
    <p:sldId id="283" r:id="rId35"/>
    <p:sldId id="289" r:id="rId36"/>
    <p:sldId id="291" r:id="rId37"/>
    <p:sldId id="292" r:id="rId38"/>
    <p:sldId id="293" r:id="rId39"/>
    <p:sldId id="294" r:id="rId40"/>
    <p:sldId id="296" r:id="rId41"/>
    <p:sldId id="297" r:id="rId4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DB87"/>
    <a:srgbClr val="FFFFFF"/>
    <a:srgbClr val="EC8144"/>
    <a:srgbClr val="E87A3F"/>
    <a:srgbClr val="128544"/>
    <a:srgbClr val="D04435"/>
    <a:srgbClr val="899E47"/>
    <a:srgbClr val="2E9D74"/>
    <a:srgbClr val="D17D0E"/>
    <a:srgbClr val="7B43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374" autoAdjust="0"/>
  </p:normalViewPr>
  <p:slideViewPr>
    <p:cSldViewPr snapToGrid="0">
      <p:cViewPr varScale="1">
        <p:scale>
          <a:sx n="68" d="100"/>
          <a:sy n="68" d="100"/>
        </p:scale>
        <p:origin x="9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367651-B566-4DD4-AADC-8F14885E7D2B}" type="datetimeFigureOut">
              <a:rPr lang="hr-HR" smtClean="0"/>
              <a:t>4.6.2024.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0B7BDC-2238-4AB8-9F99-FDE09222A9C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37316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B7BDC-2238-4AB8-9F99-FDE09222A9C5}" type="slidenum">
              <a:rPr lang="hr-HR" smtClean="0"/>
              <a:t>24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33788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8D86B-3B9D-49DB-8267-D17F450080A1}" type="datetimeFigureOut">
              <a:rPr lang="hr-HR" smtClean="0"/>
              <a:t>4.6.2024.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93ADA-160D-4B04-926C-7B42E271AD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87986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8D86B-3B9D-49DB-8267-D17F450080A1}" type="datetimeFigureOut">
              <a:rPr lang="hr-HR" smtClean="0"/>
              <a:t>4.6.2024.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93ADA-160D-4B04-926C-7B42E271AD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06508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8D86B-3B9D-49DB-8267-D17F450080A1}" type="datetimeFigureOut">
              <a:rPr lang="hr-HR" smtClean="0"/>
              <a:t>4.6.2024.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93ADA-160D-4B04-926C-7B42E271AD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98278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8D86B-3B9D-49DB-8267-D17F450080A1}" type="datetimeFigureOut">
              <a:rPr lang="hr-HR" smtClean="0"/>
              <a:t>4.6.2024.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93ADA-160D-4B04-926C-7B42E271AD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70529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8D86B-3B9D-49DB-8267-D17F450080A1}" type="datetimeFigureOut">
              <a:rPr lang="hr-HR" smtClean="0"/>
              <a:t>4.6.2024.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93ADA-160D-4B04-926C-7B42E271AD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33140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8D86B-3B9D-49DB-8267-D17F450080A1}" type="datetimeFigureOut">
              <a:rPr lang="hr-HR" smtClean="0"/>
              <a:t>4.6.2024.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93ADA-160D-4B04-926C-7B42E271AD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40820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8D86B-3B9D-49DB-8267-D17F450080A1}" type="datetimeFigureOut">
              <a:rPr lang="hr-HR" smtClean="0"/>
              <a:t>4.6.2024.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93ADA-160D-4B04-926C-7B42E271AD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6659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8D86B-3B9D-49DB-8267-D17F450080A1}" type="datetimeFigureOut">
              <a:rPr lang="hr-HR" smtClean="0"/>
              <a:t>4.6.2024.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93ADA-160D-4B04-926C-7B42E271AD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29438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8D86B-3B9D-49DB-8267-D17F450080A1}" type="datetimeFigureOut">
              <a:rPr lang="hr-HR" smtClean="0"/>
              <a:t>4.6.2024.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93ADA-160D-4B04-926C-7B42E271AD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5160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8D86B-3B9D-49DB-8267-D17F450080A1}" type="datetimeFigureOut">
              <a:rPr lang="hr-HR" smtClean="0"/>
              <a:t>4.6.2024.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93ADA-160D-4B04-926C-7B42E271AD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10011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8D86B-3B9D-49DB-8267-D17F450080A1}" type="datetimeFigureOut">
              <a:rPr lang="hr-HR" smtClean="0"/>
              <a:t>4.6.2024.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93ADA-160D-4B04-926C-7B42E271AD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67938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8D86B-3B9D-49DB-8267-D17F450080A1}" type="datetimeFigureOut">
              <a:rPr lang="hr-HR" smtClean="0"/>
              <a:t>4.6.2024.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93ADA-160D-4B04-926C-7B42E271AD5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06213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eg"/><Relationship Id="rId9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gif"/><Relationship Id="rId4" Type="http://schemas.openxmlformats.org/officeDocument/2006/relationships/image" Target="../media/image6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0.pn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gif"/><Relationship Id="rId4" Type="http://schemas.openxmlformats.org/officeDocument/2006/relationships/image" Target="../media/image7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0.png"/><Relationship Id="rId5" Type="http://schemas.openxmlformats.org/officeDocument/2006/relationships/image" Target="../media/image97.gif"/><Relationship Id="rId4" Type="http://schemas.openxmlformats.org/officeDocument/2006/relationships/image" Target="../media/image9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gif"/><Relationship Id="rId4" Type="http://schemas.openxmlformats.org/officeDocument/2006/relationships/image" Target="../media/image100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gif"/><Relationship Id="rId5" Type="http://schemas.openxmlformats.org/officeDocument/2006/relationships/image" Target="../media/image105.gif"/><Relationship Id="rId4" Type="http://schemas.openxmlformats.org/officeDocument/2006/relationships/image" Target="../media/image10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gif"/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50000">
              <a:srgbClr val="DCD7D3"/>
            </a:gs>
            <a:gs pos="100000">
              <a:srgbClr val="C0B6A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482" y="0"/>
            <a:ext cx="7348518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6907237" cy="2013926"/>
          </a:xfrm>
        </p:spPr>
        <p:txBody>
          <a:bodyPr vert="horz">
            <a:normAutofit/>
          </a:bodyPr>
          <a:lstStyle/>
          <a:p>
            <a:pPr algn="ctr"/>
            <a:r>
              <a:rPr lang="hr-HR" sz="6000" b="1" dirty="0" smtClean="0">
                <a:effectLst>
                  <a:outerShdw blurRad="50800" dist="50800" dir="5520000" algn="ctr" rotWithShape="0">
                    <a:srgbClr val="000000">
                      <a:alpha val="43137"/>
                    </a:srgbClr>
                  </a:outerShdw>
                </a:effectLst>
              </a:rPr>
              <a:t>READY, STEADY, GO!</a:t>
            </a:r>
            <a:br>
              <a:rPr lang="hr-HR" sz="6000" b="1" dirty="0" smtClean="0">
                <a:effectLst>
                  <a:outerShdw blurRad="50800" dist="50800" dir="5520000" algn="ctr" rotWithShape="0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6000" b="1" dirty="0" smtClean="0">
                <a:effectLst>
                  <a:outerShdw blurRad="50800" dist="50800" dir="5520000" algn="ctr" rotWithShape="0">
                    <a:srgbClr val="000000">
                      <a:alpha val="43137"/>
                    </a:srgbClr>
                  </a:outerShdw>
                </a:effectLst>
              </a:rPr>
              <a:t>ENGLISH</a:t>
            </a:r>
            <a:endParaRPr lang="hr-HR" sz="6000" b="1" dirty="0">
              <a:effectLst>
                <a:outerShdw blurRad="50800" dist="50800" dir="5520000" algn="ctr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34815" y="226172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hr-HR" dirty="0" smtClean="0"/>
              <a:t>Rano učenje engleskog jezika</a:t>
            </a:r>
          </a:p>
          <a:p>
            <a:pPr marL="0" indent="0">
              <a:buNone/>
            </a:pPr>
            <a:r>
              <a:rPr lang="hr-HR" dirty="0" smtClean="0"/>
              <a:t>Srednja i starija odgojna skupina</a:t>
            </a:r>
          </a:p>
          <a:p>
            <a:pPr marL="0" indent="0">
              <a:buNone/>
            </a:pPr>
            <a:r>
              <a:rPr lang="hr-HR" dirty="0" smtClean="0"/>
              <a:t>2023./2024.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 smtClean="0"/>
              <a:t>Voditeljica: Kristina </a:t>
            </a:r>
            <a:r>
              <a:rPr lang="hr-HR" dirty="0" err="1" smtClean="0"/>
              <a:t>Brežac</a:t>
            </a:r>
            <a:r>
              <a:rPr lang="hr-HR" dirty="0" smtClean="0"/>
              <a:t> </a:t>
            </a:r>
            <a:r>
              <a:rPr lang="hr-HR" dirty="0" err="1" smtClean="0"/>
              <a:t>Legović</a:t>
            </a:r>
            <a:endParaRPr lang="hr-HR" dirty="0" smtClean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 smtClean="0"/>
              <a:t>Dječji vrtić Radost Poreč,</a:t>
            </a:r>
          </a:p>
          <a:p>
            <a:pPr marL="0" indent="0">
              <a:buNone/>
            </a:pPr>
            <a:r>
              <a:rPr lang="hr-HR" dirty="0" smtClean="0"/>
              <a:t>Područni vrtić </a:t>
            </a:r>
            <a:r>
              <a:rPr lang="hr-HR" dirty="0" err="1" smtClean="0"/>
              <a:t>Vižinada</a:t>
            </a:r>
            <a:endParaRPr lang="hr-HR" dirty="0" smtClean="0"/>
          </a:p>
        </p:txBody>
      </p:sp>
    </p:spTree>
    <p:extLst>
      <p:ext uri="{BB962C8B-B14F-4D97-AF65-F5344CB8AC3E}">
        <p14:creationId xmlns:p14="http://schemas.microsoft.com/office/powerpoint/2010/main" val="238547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99887"/>
            </a:gs>
            <a:gs pos="50000">
              <a:srgbClr val="DCD7D3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51" y="0"/>
            <a:ext cx="10515600" cy="1325563"/>
          </a:xfrm>
        </p:spPr>
        <p:txBody>
          <a:bodyPr>
            <a:normAutofit/>
          </a:bodyPr>
          <a:lstStyle/>
          <a:p>
            <a:r>
              <a:rPr lang="hr-HR" sz="5000" b="1" dirty="0" smtClean="0"/>
              <a:t>Priča THE MITTEN (Rukavica)</a:t>
            </a:r>
            <a:endParaRPr lang="hr-HR" sz="5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097" y="2028313"/>
            <a:ext cx="4452983" cy="3148598"/>
          </a:xfrm>
        </p:spPr>
        <p:txBody>
          <a:bodyPr>
            <a:normAutofit/>
          </a:bodyPr>
          <a:lstStyle/>
          <a:p>
            <a:r>
              <a:rPr lang="hr-HR" sz="3000" dirty="0" smtClean="0"/>
              <a:t>Jedna po jedna životinja ulazi da se ugrije: MOLE, OWL, RABBIT, HEDGEHOG </a:t>
            </a:r>
            <a:r>
              <a:rPr lang="hr-HR" sz="3000" dirty="0" err="1" smtClean="0"/>
              <a:t>etc</a:t>
            </a:r>
            <a:r>
              <a:rPr lang="hr-HR" sz="3000" dirty="0" smtClean="0"/>
              <a:t>.</a:t>
            </a:r>
            <a:endParaRPr lang="hr-HR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157" y="1205676"/>
            <a:ext cx="2129637" cy="28346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855" y="1194898"/>
            <a:ext cx="2144416" cy="28454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874" y="3915327"/>
            <a:ext cx="4012607" cy="29557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503" y="3915327"/>
            <a:ext cx="4012372" cy="2950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59" y="4625892"/>
            <a:ext cx="1644067" cy="15289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6763">
            <a:off x="4268424" y="724439"/>
            <a:ext cx="1400175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5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CDDE2"/>
            </a:gs>
            <a:gs pos="50000">
              <a:srgbClr val="DCD7D3"/>
            </a:gs>
            <a:gs pos="100000">
              <a:srgbClr val="D2281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290" y="27500"/>
            <a:ext cx="10515600" cy="1325563"/>
          </a:xfrm>
        </p:spPr>
        <p:txBody>
          <a:bodyPr/>
          <a:lstStyle/>
          <a:p>
            <a:r>
              <a:rPr lang="hr-HR" dirty="0" smtClean="0"/>
              <a:t>U Rukavici smo sada svi!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60" y="969742"/>
            <a:ext cx="5801784" cy="4351338"/>
          </a:xfrm>
        </p:spPr>
      </p:pic>
      <p:sp>
        <p:nvSpPr>
          <p:cNvPr id="6" name="TextBox 5"/>
          <p:cNvSpPr txBox="1"/>
          <p:nvPr/>
        </p:nvSpPr>
        <p:spPr>
          <a:xfrm>
            <a:off x="233289" y="5542669"/>
            <a:ext cx="119587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 smtClean="0"/>
              <a:t>Jedan mali miš poškakljao je medi njušku i </a:t>
            </a:r>
          </a:p>
          <a:p>
            <a:r>
              <a:rPr lang="hr-HR" sz="3000" dirty="0" smtClean="0"/>
              <a:t>on je kihnuo. Sve su životinje izletjele van!</a:t>
            </a:r>
            <a:endParaRPr lang="hr-HR" sz="3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640" y="203944"/>
            <a:ext cx="4319288" cy="32439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640" y="3447866"/>
            <a:ext cx="4329501" cy="3235166"/>
          </a:xfrm>
          <a:prstGeom prst="rect">
            <a:avLst/>
          </a:prstGeom>
        </p:spPr>
      </p:pic>
      <p:pic>
        <p:nvPicPr>
          <p:cNvPr id="9" name="Mitten in the Snow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49329" y="1825905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602" y="316550"/>
            <a:ext cx="893890" cy="150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4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CDDE2"/>
            </a:gs>
            <a:gs pos="50000">
              <a:schemeClr val="bg1"/>
            </a:gs>
            <a:gs pos="100000">
              <a:srgbClr val="A9675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203" y="1022635"/>
            <a:ext cx="4257739" cy="56769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365" y="2684207"/>
            <a:ext cx="3223847" cy="16119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0690" y="13432"/>
            <a:ext cx="7499252" cy="2476550"/>
          </a:xfrm>
        </p:spPr>
        <p:txBody>
          <a:bodyPr>
            <a:normAutofit/>
          </a:bodyPr>
          <a:lstStyle/>
          <a:p>
            <a:r>
              <a:rPr lang="hr-HR" dirty="0"/>
              <a:t>Društvena igra Lov na </a:t>
            </a:r>
            <a:r>
              <a:rPr lang="hr-HR" dirty="0" smtClean="0"/>
              <a:t>medvjeda</a:t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>BEAR </a:t>
            </a:r>
            <a:r>
              <a:rPr lang="hr-HR" dirty="0" smtClean="0"/>
              <a:t>HUNT Michael </a:t>
            </a:r>
            <a:r>
              <a:rPr lang="hr-HR" dirty="0" err="1" smtClean="0"/>
              <a:t>Rosena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43" y="280718"/>
            <a:ext cx="3610632" cy="6418903"/>
          </a:xfrm>
        </p:spPr>
      </p:pic>
    </p:spTree>
    <p:extLst>
      <p:ext uri="{BB962C8B-B14F-4D97-AF65-F5344CB8AC3E}">
        <p14:creationId xmlns:p14="http://schemas.microsoft.com/office/powerpoint/2010/main" val="349009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CDDE2"/>
            </a:gs>
            <a:gs pos="50000">
              <a:srgbClr val="DCD7D3"/>
            </a:gs>
            <a:gs pos="100000">
              <a:srgbClr val="A9675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700" y="630769"/>
            <a:ext cx="7936523" cy="598808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-239786"/>
            <a:ext cx="10515600" cy="1325563"/>
          </a:xfrm>
        </p:spPr>
        <p:txBody>
          <a:bodyPr>
            <a:normAutofit/>
          </a:bodyPr>
          <a:lstStyle/>
          <a:p>
            <a:r>
              <a:rPr lang="hr-HR" sz="2600" dirty="0"/>
              <a:t>Karta za snalaženje u </a:t>
            </a:r>
            <a:r>
              <a:rPr lang="hr-HR" sz="2600" dirty="0" smtClean="0"/>
              <a:t>lovu – ovo su razni putevi koji će nas dovesti do medvjeda</a:t>
            </a:r>
            <a:endParaRPr lang="hr-HR" sz="2600" dirty="0"/>
          </a:p>
        </p:txBody>
      </p:sp>
    </p:spTree>
    <p:extLst>
      <p:ext uri="{BB962C8B-B14F-4D97-AF65-F5344CB8AC3E}">
        <p14:creationId xmlns:p14="http://schemas.microsoft.com/office/powerpoint/2010/main" val="73623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7D3C4"/>
            </a:gs>
            <a:gs pos="50000">
              <a:srgbClr val="DCD7D3"/>
            </a:gs>
            <a:gs pos="100000">
              <a:srgbClr val="92B7D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53" y="0"/>
            <a:ext cx="5154637" cy="1551594"/>
          </a:xfrm>
        </p:spPr>
        <p:txBody>
          <a:bodyPr>
            <a:normAutofit/>
          </a:bodyPr>
          <a:lstStyle/>
          <a:p>
            <a:r>
              <a:rPr lang="hr-HR" sz="4000" dirty="0" smtClean="0"/>
              <a:t>Putevi do medvjeda:</a:t>
            </a:r>
            <a:endParaRPr lang="hr-HR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190" y="3791879"/>
            <a:ext cx="3963964" cy="222973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54" y="1562149"/>
            <a:ext cx="3963964" cy="22297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191" y="1569501"/>
            <a:ext cx="3963964" cy="22297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55" y="3792513"/>
            <a:ext cx="3963963" cy="22297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173" y="1565663"/>
            <a:ext cx="3963964" cy="22297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118" y="3803068"/>
            <a:ext cx="3963963" cy="22297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61648" y="3271208"/>
            <a:ext cx="22226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b="1" dirty="0" smtClean="0">
                <a:solidFill>
                  <a:schemeClr val="tx1">
                    <a:alpha val="98000"/>
                  </a:schemeClr>
                </a:solidFill>
              </a:rPr>
              <a:t>GRASS</a:t>
            </a:r>
            <a:endParaRPr lang="hr-HR" sz="3000" b="1" dirty="0">
              <a:solidFill>
                <a:schemeClr val="tx1">
                  <a:alpha val="98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08763" y="3274722"/>
            <a:ext cx="22226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b="1" dirty="0" smtClean="0">
                <a:solidFill>
                  <a:schemeClr val="tx1">
                    <a:alpha val="98000"/>
                  </a:schemeClr>
                </a:solidFill>
              </a:rPr>
              <a:t>RIVER</a:t>
            </a:r>
            <a:endParaRPr lang="hr-HR" sz="3000" b="1" dirty="0">
              <a:solidFill>
                <a:schemeClr val="tx1">
                  <a:alpha val="98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963806" y="3226693"/>
            <a:ext cx="22226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b="1" dirty="0" smtClean="0">
                <a:solidFill>
                  <a:schemeClr val="tx1">
                    <a:alpha val="98000"/>
                  </a:schemeClr>
                </a:solidFill>
              </a:rPr>
              <a:t>MUD</a:t>
            </a:r>
            <a:endParaRPr lang="hr-HR" sz="3000" b="1" dirty="0">
              <a:solidFill>
                <a:schemeClr val="tx1">
                  <a:alpha val="98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92236" y="5467611"/>
            <a:ext cx="22226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b="1" dirty="0" smtClean="0">
                <a:solidFill>
                  <a:schemeClr val="tx1">
                    <a:alpha val="98000"/>
                  </a:schemeClr>
                </a:solidFill>
              </a:rPr>
              <a:t>FOREST</a:t>
            </a:r>
            <a:endParaRPr lang="hr-HR" sz="3000" b="1" dirty="0">
              <a:solidFill>
                <a:schemeClr val="tx1">
                  <a:alpha val="98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79589" y="5463773"/>
            <a:ext cx="26505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b="1" dirty="0" smtClean="0">
                <a:solidFill>
                  <a:schemeClr val="tx1">
                    <a:alpha val="98000"/>
                  </a:schemeClr>
                </a:solidFill>
              </a:rPr>
              <a:t>SNOW STORM</a:t>
            </a:r>
            <a:endParaRPr lang="hr-HR" sz="3000" b="1" dirty="0">
              <a:solidFill>
                <a:schemeClr val="tx1">
                  <a:alpha val="98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868848" y="5518006"/>
            <a:ext cx="22226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b="1" dirty="0" smtClean="0">
                <a:solidFill>
                  <a:schemeClr val="tx1">
                    <a:alpha val="98000"/>
                  </a:schemeClr>
                </a:solidFill>
              </a:rPr>
              <a:t>CAVE</a:t>
            </a:r>
            <a:endParaRPr lang="hr-HR" sz="3000" b="1" dirty="0">
              <a:solidFill>
                <a:schemeClr val="tx1">
                  <a:alpha val="98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34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DBCE"/>
            </a:gs>
            <a:gs pos="50000">
              <a:srgbClr val="DCD7D3"/>
            </a:gs>
            <a:gs pos="100000">
              <a:srgbClr val="D9821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831" y="322922"/>
            <a:ext cx="10515600" cy="1998247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Podna igra BEAR HUNT</a:t>
            </a:r>
            <a:br>
              <a:rPr lang="hr-HR" dirty="0" smtClean="0"/>
            </a:br>
            <a:r>
              <a:rPr lang="hr-HR" sz="3000" dirty="0" smtClean="0"/>
              <a:t>Ovo su tragovi medvjeda u raznim smjerovima. Igra je inspirirana LOVOM NA MEDVJEDA. Vježbamo spretnost i orijentaciju pjevušeći pjesmicu</a:t>
            </a:r>
            <a:br>
              <a:rPr lang="hr-HR" sz="3000" dirty="0" smtClean="0"/>
            </a:br>
            <a:r>
              <a:rPr lang="hr-HR" sz="3000" dirty="0" smtClean="0"/>
              <a:t>WE ARE GOING ON A BEAR HUNT.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732" y="2556303"/>
            <a:ext cx="2999430" cy="399924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302" y="2556302"/>
            <a:ext cx="3076028" cy="39992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162" y="2556304"/>
            <a:ext cx="2999430" cy="39992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1" y="2556302"/>
            <a:ext cx="2999431" cy="3999241"/>
          </a:xfrm>
          <a:prstGeom prst="rect">
            <a:avLst/>
          </a:prstGeom>
        </p:spPr>
      </p:pic>
      <p:pic>
        <p:nvPicPr>
          <p:cNvPr id="8" name="Going on a Bear Hunt - The Kiboomers Preschool Songs for Circle Time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61431" y="1829136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550" y="182214"/>
            <a:ext cx="975361" cy="164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10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DBCE"/>
            </a:gs>
            <a:gs pos="50000">
              <a:srgbClr val="DCD7D3"/>
            </a:gs>
            <a:gs pos="100000">
              <a:srgbClr val="7CA7B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80"/>
          <a:stretch/>
        </p:blipFill>
        <p:spPr>
          <a:xfrm rot="5400000">
            <a:off x="3127716" y="-948555"/>
            <a:ext cx="5936568" cy="915924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hr-HR" sz="4000" dirty="0" smtClean="0"/>
              <a:t>Naši očevi su nam važni pa smo im povodom njihova dana 19. ožujka poklonili medalje SUPER DAD!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76336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8882E"/>
            </a:gs>
            <a:gs pos="50000">
              <a:srgbClr val="DCD7D3"/>
            </a:gs>
            <a:gs pos="100000">
              <a:srgbClr val="C8927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8688" y="-196403"/>
            <a:ext cx="10515600" cy="1325563"/>
          </a:xfrm>
        </p:spPr>
        <p:txBody>
          <a:bodyPr>
            <a:normAutofit/>
          </a:bodyPr>
          <a:lstStyle/>
          <a:p>
            <a:r>
              <a:rPr lang="hr-HR" sz="3000" dirty="0" smtClean="0"/>
              <a:t>Uskrs smo obilježili utrkom „Jaja na žlici”</a:t>
            </a:r>
            <a:br>
              <a:rPr lang="hr-HR" sz="3000" dirty="0" smtClean="0"/>
            </a:br>
            <a:r>
              <a:rPr lang="hr-HR" sz="3000" dirty="0" smtClean="0"/>
              <a:t>EGG </a:t>
            </a:r>
            <a:r>
              <a:rPr lang="hr-HR" sz="3000" dirty="0" smtClean="0"/>
              <a:t>AND SPOON RACE</a:t>
            </a:r>
            <a:endParaRPr lang="hr-HR" sz="3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1" t="23795" b="3590"/>
          <a:stretch/>
        </p:blipFill>
        <p:spPr>
          <a:xfrm>
            <a:off x="4916861" y="1129160"/>
            <a:ext cx="3772193" cy="49799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0" t="24206" r="22194" b="4000"/>
          <a:stretch/>
        </p:blipFill>
        <p:spPr>
          <a:xfrm>
            <a:off x="8413747" y="0"/>
            <a:ext cx="3345579" cy="46282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2" b="12659"/>
          <a:stretch/>
        </p:blipFill>
        <p:spPr>
          <a:xfrm>
            <a:off x="8328072" y="3537382"/>
            <a:ext cx="3863928" cy="3284806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3" b="21251"/>
          <a:stretch/>
        </p:blipFill>
        <p:spPr>
          <a:xfrm>
            <a:off x="1994297" y="4142935"/>
            <a:ext cx="3263503" cy="271506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7" t="18666" r="30125" b="14461"/>
          <a:stretch/>
        </p:blipFill>
        <p:spPr>
          <a:xfrm>
            <a:off x="0" y="1326108"/>
            <a:ext cx="2518118" cy="45860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8" t="28718"/>
          <a:stretch/>
        </p:blipFill>
        <p:spPr>
          <a:xfrm>
            <a:off x="2036747" y="873775"/>
            <a:ext cx="2880114" cy="32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1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AA89A"/>
            </a:gs>
            <a:gs pos="50000">
              <a:srgbClr val="DCD7D3"/>
            </a:gs>
            <a:gs pos="100000">
              <a:srgbClr val="C9A50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50" y="-197583"/>
            <a:ext cx="10515600" cy="1325563"/>
          </a:xfrm>
        </p:spPr>
        <p:txBody>
          <a:bodyPr/>
          <a:lstStyle/>
          <a:p>
            <a:r>
              <a:rPr lang="hr-HR" dirty="0" smtClean="0"/>
              <a:t>THE BEST MUM – Dan žena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27318"/>
            <a:ext cx="8237949" cy="4351338"/>
          </a:xfrm>
        </p:spPr>
        <p:txBody>
          <a:bodyPr/>
          <a:lstStyle/>
          <a:p>
            <a:r>
              <a:rPr lang="hr-HR" dirty="0" smtClean="0"/>
              <a:t>Našim smo majkama poklonili čestitke s oslikanim pravim cvijećem u temperi povodom Dana žena</a:t>
            </a: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64" t="9846"/>
          <a:stretch/>
        </p:blipFill>
        <p:spPr>
          <a:xfrm>
            <a:off x="162950" y="2802987"/>
            <a:ext cx="3991632" cy="40022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3"/>
          <a:stretch/>
        </p:blipFill>
        <p:spPr>
          <a:xfrm>
            <a:off x="3459923" y="1509727"/>
            <a:ext cx="4375117" cy="40022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09718" y="1309262"/>
            <a:ext cx="5870917" cy="440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4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AA89A"/>
            </a:gs>
            <a:gs pos="50000">
              <a:srgbClr val="DCD7D3"/>
            </a:gs>
            <a:gs pos="100000">
              <a:srgbClr val="3049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12" y="0"/>
            <a:ext cx="12053888" cy="906463"/>
          </a:xfrm>
        </p:spPr>
        <p:txBody>
          <a:bodyPr>
            <a:noAutofit/>
          </a:bodyPr>
          <a:lstStyle/>
          <a:p>
            <a:r>
              <a:rPr lang="hr-HR" sz="3000" dirty="0" smtClean="0"/>
              <a:t>Sjeckamo povrće povodom Dana zahvalnosti - THANKSGIVING DAY</a:t>
            </a:r>
            <a:endParaRPr lang="hr-HR" sz="3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r="6198" b="16459"/>
          <a:stretch/>
        </p:blipFill>
        <p:spPr>
          <a:xfrm>
            <a:off x="2251961" y="764008"/>
            <a:ext cx="7826189" cy="35328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 r="17291"/>
          <a:stretch/>
        </p:blipFill>
        <p:spPr>
          <a:xfrm>
            <a:off x="0" y="3965033"/>
            <a:ext cx="3789055" cy="29205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7" t="3541" r="23073" b="5625"/>
          <a:stretch/>
        </p:blipFill>
        <p:spPr>
          <a:xfrm>
            <a:off x="4062622" y="3325207"/>
            <a:ext cx="3201055" cy="35603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4" r="5729" b="25833"/>
          <a:stretch/>
        </p:blipFill>
        <p:spPr>
          <a:xfrm>
            <a:off x="7537244" y="3801108"/>
            <a:ext cx="4516643" cy="305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70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982" y="1620981"/>
            <a:ext cx="4398818" cy="4087091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PRIPREMA, POZOR, SAD!</a:t>
            </a:r>
            <a:br>
              <a:rPr lang="hr-HR" dirty="0" smtClean="0"/>
            </a:br>
            <a:r>
              <a:rPr lang="hr-HR" dirty="0" smtClean="0"/>
              <a:t>Krenimo u avanturu engleskog jezika. </a:t>
            </a:r>
            <a:br>
              <a:rPr lang="hr-HR" dirty="0" smtClean="0"/>
            </a:br>
            <a:r>
              <a:rPr lang="hr-HR" dirty="0" smtClean="0"/>
              <a:t>U ovoj prezentaciji prikazano je učenje stranog jezika kroz pokret koji ćete pronaći u slici, zvuku, priči, pjesmi, igri…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09" y="1458707"/>
            <a:ext cx="5963689" cy="3999888"/>
          </a:xfrm>
        </p:spPr>
      </p:pic>
    </p:spTree>
    <p:extLst>
      <p:ext uri="{BB962C8B-B14F-4D97-AF65-F5344CB8AC3E}">
        <p14:creationId xmlns:p14="http://schemas.microsoft.com/office/powerpoint/2010/main" val="14180439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rgbClr val="DCD7D3"/>
            </a:gs>
            <a:gs pos="100000">
              <a:srgbClr val="3049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 još malo sjeckamo!</a:t>
            </a:r>
            <a:endParaRPr lang="hr-H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347" y="0"/>
            <a:ext cx="1833710" cy="137351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8" r="10729"/>
          <a:stretch/>
        </p:blipFill>
        <p:spPr>
          <a:xfrm>
            <a:off x="265736" y="2137812"/>
            <a:ext cx="5390611" cy="3500437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009" y="1712361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77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rgbClr val="DCD7D3"/>
            </a:gs>
            <a:gs pos="100000">
              <a:srgbClr val="EFCC1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425" y="2798310"/>
            <a:ext cx="2931942" cy="1325563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Naše tete</a:t>
            </a:r>
            <a:br>
              <a:rPr lang="hr-HR" dirty="0" smtClean="0"/>
            </a:br>
            <a:r>
              <a:rPr lang="hr-HR" dirty="0" smtClean="0"/>
              <a:t>kuharice su </a:t>
            </a:r>
            <a:br>
              <a:rPr lang="hr-HR" dirty="0" smtClean="0"/>
            </a:br>
            <a:r>
              <a:rPr lang="hr-HR" dirty="0" smtClean="0"/>
              <a:t>skuhale ukusnu juhu </a:t>
            </a:r>
            <a:r>
              <a:rPr lang="hr-HR" dirty="0" smtClean="0"/>
              <a:t>od našeg povrća </a:t>
            </a:r>
            <a:r>
              <a:rPr lang="hr-HR" dirty="0" smtClean="0"/>
              <a:t>pa </a:t>
            </a:r>
            <a:r>
              <a:rPr lang="hr-HR" dirty="0" smtClean="0"/>
              <a:t>smo ju </a:t>
            </a:r>
            <a:br>
              <a:rPr lang="hr-HR" dirty="0" smtClean="0"/>
            </a:br>
            <a:r>
              <a:rPr lang="hr-HR" dirty="0" smtClean="0"/>
              <a:t>kušali za ručak!</a:t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b="1" dirty="0" smtClean="0"/>
              <a:t>IT WAS</a:t>
            </a:r>
            <a:br>
              <a:rPr lang="hr-HR" b="1" dirty="0" smtClean="0"/>
            </a:br>
            <a:r>
              <a:rPr lang="hr-HR" b="1" dirty="0" smtClean="0"/>
              <a:t>DELICIOUS!</a:t>
            </a:r>
            <a:endParaRPr lang="hr-HR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422" y="0"/>
            <a:ext cx="9229578" cy="6922184"/>
          </a:xfrm>
        </p:spPr>
      </p:pic>
    </p:spTree>
    <p:extLst>
      <p:ext uri="{BB962C8B-B14F-4D97-AF65-F5344CB8AC3E}">
        <p14:creationId xmlns:p14="http://schemas.microsoft.com/office/powerpoint/2010/main" val="354029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AA89A"/>
            </a:gs>
            <a:gs pos="50000">
              <a:srgbClr val="DCD7D3"/>
            </a:gs>
            <a:gs pos="100000">
              <a:srgbClr val="364F8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38" y="276621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Brodovi </a:t>
            </a:r>
            <a:br>
              <a:rPr lang="hr-HR" dirty="0" smtClean="0"/>
            </a:br>
            <a:r>
              <a:rPr lang="hr-HR" dirty="0" smtClean="0"/>
              <a:t>doseljenika </a:t>
            </a:r>
            <a:br>
              <a:rPr lang="hr-HR" dirty="0" smtClean="0"/>
            </a:br>
            <a:r>
              <a:rPr lang="hr-HR" dirty="0" smtClean="0"/>
              <a:t>na putu u </a:t>
            </a:r>
            <a:br>
              <a:rPr lang="hr-HR" dirty="0" smtClean="0"/>
            </a:br>
            <a:r>
              <a:rPr lang="hr-HR" dirty="0" smtClean="0"/>
              <a:t>Ameriku</a:t>
            </a:r>
            <a:endParaRPr lang="hr-H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456" y="1"/>
            <a:ext cx="9459545" cy="6858000"/>
          </a:xfrm>
        </p:spPr>
      </p:pic>
    </p:spTree>
    <p:extLst>
      <p:ext uri="{BB962C8B-B14F-4D97-AF65-F5344CB8AC3E}">
        <p14:creationId xmlns:p14="http://schemas.microsoft.com/office/powerpoint/2010/main" val="333770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AA89A"/>
            </a:gs>
            <a:gs pos="50000">
              <a:srgbClr val="DCD7D3"/>
            </a:gs>
            <a:gs pos="100000">
              <a:srgbClr val="CC4F1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7" y="276580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Indijanski</a:t>
            </a:r>
            <a:br>
              <a:rPr lang="hr-HR" dirty="0" smtClean="0"/>
            </a:br>
            <a:r>
              <a:rPr lang="hr-HR" dirty="0" smtClean="0"/>
              <a:t>šatori </a:t>
            </a:r>
            <a:br>
              <a:rPr lang="hr-HR" dirty="0" smtClean="0"/>
            </a:br>
            <a:r>
              <a:rPr lang="hr-HR" dirty="0" err="1" smtClean="0"/>
              <a:t>wigwami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5" y="0"/>
            <a:ext cx="8734425" cy="6857176"/>
          </a:xfrm>
        </p:spPr>
      </p:pic>
    </p:spTree>
    <p:extLst>
      <p:ext uri="{BB962C8B-B14F-4D97-AF65-F5344CB8AC3E}">
        <p14:creationId xmlns:p14="http://schemas.microsoft.com/office/powerpoint/2010/main" val="319490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B4301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365125"/>
            <a:ext cx="5801784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5125"/>
            <a:ext cx="5801784" cy="4351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4216" y="5209309"/>
            <a:ext cx="59403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Priča kaže kako su prvi doseljenici stigli jedrenjakom u Ameriku, a tamo su ih dočekali Indijanci.</a:t>
            </a:r>
            <a:endParaRPr lang="hr-HR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234545" y="5334000"/>
            <a:ext cx="5663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Doseljenici su imali englesku zastavu, a Indijanci konje.</a:t>
            </a:r>
            <a:endParaRPr lang="hr-HR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698" y="5677333"/>
            <a:ext cx="1788102" cy="97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3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B4301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365125"/>
            <a:ext cx="5801784" cy="4351338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5125"/>
            <a:ext cx="5801784" cy="43513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3895" y="5261317"/>
            <a:ext cx="5556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Indijanci su imali perjanice od perja purana koji su u Americi bili divlje ptice. </a:t>
            </a:r>
            <a:endParaRPr lang="hr-HR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302929" y="5261317"/>
            <a:ext cx="5387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Indijanci su živjeli u šatorima napravljenima od kože bizona i pjevali su uz vatru indijanske pjesme.</a:t>
            </a:r>
            <a:endParaRPr lang="hr-HR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251" y="5676815"/>
            <a:ext cx="1083213" cy="108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83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B4301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20" y="365125"/>
            <a:ext cx="5801784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368" y="365125"/>
            <a:ext cx="5769416" cy="43270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6420" y="5064369"/>
            <a:ext cx="4386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I mi smo se na tren vratili u to slavno vrijeme….</a:t>
            </a:r>
          </a:p>
          <a:p>
            <a:r>
              <a:rPr lang="hr-HR" sz="2400" dirty="0" smtClean="0"/>
              <a:t>Igrali smo se Indijanaca i kauboja!</a:t>
            </a:r>
            <a:endParaRPr lang="hr-HR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976381" y="4995623"/>
            <a:ext cx="37420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Juha od bundeve baš je ukusna, samo da dodamo malo soli prema ovom receptu.</a:t>
            </a:r>
            <a:endParaRPr lang="hr-HR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281" y="4827171"/>
            <a:ext cx="2859845" cy="190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48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17D0E"/>
            </a:gs>
            <a:gs pos="100000">
              <a:srgbClr val="00B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1988" y="365125"/>
            <a:ext cx="5838092" cy="1325563"/>
          </a:xfrm>
        </p:spPr>
        <p:txBody>
          <a:bodyPr>
            <a:normAutofit fontScale="90000"/>
          </a:bodyPr>
          <a:lstStyle/>
          <a:p>
            <a:r>
              <a:rPr lang="hr-HR" dirty="0"/>
              <a:t>Pogodi povrće u glazbenom kvizu VEGETABLE SONG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62" y="266650"/>
            <a:ext cx="5801784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446" y="1690688"/>
            <a:ext cx="5711483" cy="42836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0843" y="5064369"/>
            <a:ext cx="4867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Ove vrste povrća poznajemo</a:t>
            </a:r>
            <a:endParaRPr lang="hr-HR" sz="2400" dirty="0"/>
          </a:p>
        </p:txBody>
      </p:sp>
      <p:pic>
        <p:nvPicPr>
          <p:cNvPr id="7" name="Vegetable-Song-Songs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6972" y="5765175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972" y="4703773"/>
            <a:ext cx="557784" cy="9418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6988" y="6213441"/>
            <a:ext cx="1143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 smtClean="0"/>
              <a:t>Dok teku glazbene note, povrće nalazi svoj tanjurić kod svakog od nas.</a:t>
            </a:r>
            <a:endParaRPr lang="hr-HR" sz="3000" dirty="0"/>
          </a:p>
        </p:txBody>
      </p:sp>
    </p:spTree>
    <p:extLst>
      <p:ext uri="{BB962C8B-B14F-4D97-AF65-F5344CB8AC3E}">
        <p14:creationId xmlns:p14="http://schemas.microsoft.com/office/powerpoint/2010/main" val="117933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C8144"/>
            </a:gs>
            <a:gs pos="100000">
              <a:srgbClr val="5CDB8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0025"/>
            <a:ext cx="10515600" cy="1325563"/>
          </a:xfrm>
        </p:spPr>
        <p:txBody>
          <a:bodyPr>
            <a:normAutofit/>
          </a:bodyPr>
          <a:lstStyle/>
          <a:p>
            <a:r>
              <a:rPr lang="hr-HR" sz="3000" dirty="0" smtClean="0"/>
              <a:t>Uz </a:t>
            </a:r>
            <a:r>
              <a:rPr lang="hr-HR" sz="3000" dirty="0" err="1" smtClean="0"/>
              <a:t>Vegetable</a:t>
            </a:r>
            <a:r>
              <a:rPr lang="hr-HR" sz="3000" dirty="0" smtClean="0"/>
              <a:t> song </a:t>
            </a:r>
            <a:r>
              <a:rPr lang="hr-HR" sz="3000" dirty="0" smtClean="0"/>
              <a:t>otkrivamo ukusne sastojke </a:t>
            </a:r>
            <a:r>
              <a:rPr lang="hr-HR" sz="3000" dirty="0" smtClean="0"/>
              <a:t>za </a:t>
            </a:r>
            <a:r>
              <a:rPr lang="hr-HR" sz="3000" dirty="0" smtClean="0"/>
              <a:t>juhu od povrća </a:t>
            </a:r>
            <a:r>
              <a:rPr lang="hr-HR" sz="3000" dirty="0" smtClean="0"/>
              <a:t>i </a:t>
            </a:r>
            <a:r>
              <a:rPr lang="hr-HR" sz="3000" dirty="0" smtClean="0"/>
              <a:t>možemo obogatiti </a:t>
            </a:r>
            <a:r>
              <a:rPr lang="hr-HR" sz="3000" dirty="0" smtClean="0"/>
              <a:t>naš rječnik novim pojmovima o povrću. </a:t>
            </a:r>
            <a:endParaRPr lang="hr-HR" sz="3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"/>
          <a:stretch/>
        </p:blipFill>
        <p:spPr>
          <a:xfrm>
            <a:off x="7149041" y="1525588"/>
            <a:ext cx="4066646" cy="33409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6042" r="13385" b="16875"/>
          <a:stretch/>
        </p:blipFill>
        <p:spPr>
          <a:xfrm>
            <a:off x="2247900" y="3483248"/>
            <a:ext cx="4204759" cy="3374752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8"/>
          <a:stretch/>
        </p:blipFill>
        <p:spPr>
          <a:xfrm>
            <a:off x="238125" y="1527238"/>
            <a:ext cx="4019550" cy="3284584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033" y="1690688"/>
            <a:ext cx="2152649" cy="16144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5" b="21414"/>
          <a:stretch/>
        </p:blipFill>
        <p:spPr>
          <a:xfrm>
            <a:off x="6452659" y="3470275"/>
            <a:ext cx="2679744" cy="338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0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CDB87"/>
            </a:gs>
            <a:gs pos="100000">
              <a:srgbClr val="FF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169" y="1592519"/>
            <a:ext cx="5112434" cy="1325563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Što se krije u ovoj kutiji? „YES” i „NO” pločice za lakše razumijevanje priče o mačku Peri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967" y="112542"/>
            <a:ext cx="4979962" cy="6639951"/>
          </a:xfrm>
          <a:gradFill>
            <a:gsLst>
              <a:gs pos="0">
                <a:srgbClr val="FFFFFF"/>
              </a:gs>
              <a:gs pos="100000">
                <a:srgbClr val="FF0000"/>
              </a:gs>
            </a:gsLst>
            <a:lin ang="5400000" scaled="1"/>
          </a:grad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582" y="3949034"/>
            <a:ext cx="3657607" cy="19141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87505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A0CB"/>
            </a:gs>
            <a:gs pos="50000">
              <a:srgbClr val="DCD7D3"/>
            </a:gs>
            <a:gs pos="100000">
              <a:srgbClr val="1B68C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489" y="365125"/>
            <a:ext cx="11704319" cy="1325563"/>
          </a:xfrm>
        </p:spPr>
        <p:txBody>
          <a:bodyPr/>
          <a:lstStyle/>
          <a:p>
            <a:r>
              <a:rPr lang="hr-HR" dirty="0" smtClean="0"/>
              <a:t>Igra UP DOWN uvijek im je zabavna i motivirajuća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877" y="1586473"/>
            <a:ext cx="6767542" cy="50873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8" y="2898530"/>
            <a:ext cx="1905000" cy="190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417" y="2911423"/>
            <a:ext cx="1892107" cy="189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58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779" y="5332902"/>
            <a:ext cx="5098367" cy="1325563"/>
          </a:xfrm>
        </p:spPr>
        <p:txBody>
          <a:bodyPr>
            <a:normAutofit/>
          </a:bodyPr>
          <a:lstStyle/>
          <a:p>
            <a:r>
              <a:rPr lang="hr-HR" sz="3000" dirty="0" smtClean="0"/>
              <a:t>Mačak Pero je naša omiljena pjesma.</a:t>
            </a:r>
            <a:endParaRPr lang="hr-HR" sz="3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81"/>
          <a:stretch/>
        </p:blipFill>
        <p:spPr>
          <a:xfrm>
            <a:off x="848852" y="373221"/>
            <a:ext cx="4792294" cy="495968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2"/>
          <a:stretch/>
        </p:blipFill>
        <p:spPr>
          <a:xfrm>
            <a:off x="6816090" y="373221"/>
            <a:ext cx="4550605" cy="49473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38424" y="5487851"/>
            <a:ext cx="46282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 smtClean="0">
                <a:latin typeface="+mj-lt"/>
              </a:rPr>
              <a:t>Najbolje da sami zasviramo melodiju.</a:t>
            </a:r>
            <a:endParaRPr lang="hr-HR" sz="3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2586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289" y="1012239"/>
            <a:ext cx="3635327" cy="3883319"/>
          </a:xfrm>
        </p:spPr>
        <p:txBody>
          <a:bodyPr>
            <a:normAutofit/>
          </a:bodyPr>
          <a:lstStyle/>
          <a:p>
            <a:r>
              <a:rPr lang="hr-HR" dirty="0" smtClean="0"/>
              <a:t>Pratimo priču dok slušamo pjesmu.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680" y="365125"/>
            <a:ext cx="8073114" cy="6054836"/>
          </a:xfrm>
        </p:spPr>
      </p:pic>
    </p:spTree>
    <p:extLst>
      <p:ext uri="{BB962C8B-B14F-4D97-AF65-F5344CB8AC3E}">
        <p14:creationId xmlns:p14="http://schemas.microsoft.com/office/powerpoint/2010/main" val="254572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100000">
              <a:srgbClr val="FF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174" y="0"/>
            <a:ext cx="7061649" cy="52962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90102" y="5661362"/>
            <a:ext cx="76117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 smtClean="0"/>
              <a:t>Otkrili smo par! Jagode i crvene cipele – RED!</a:t>
            </a:r>
            <a:endParaRPr lang="hr-HR" sz="3000" dirty="0"/>
          </a:p>
        </p:txBody>
      </p:sp>
    </p:spTree>
    <p:extLst>
      <p:ext uri="{BB962C8B-B14F-4D97-AF65-F5344CB8AC3E}">
        <p14:creationId xmlns:p14="http://schemas.microsoft.com/office/powerpoint/2010/main" val="48042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CDB87"/>
            </a:gs>
            <a:gs pos="100000">
              <a:srgbClr val="FF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015154" cy="4066198"/>
          </a:xfrm>
        </p:spPr>
        <p:txBody>
          <a:bodyPr/>
          <a:lstStyle/>
          <a:p>
            <a:r>
              <a:rPr lang="hr-HR" dirty="0" smtClean="0"/>
              <a:t>Evo, evo upravo je mačak Pero stao u blato!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354" y="845320"/>
            <a:ext cx="6891427" cy="516857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520" y="3776979"/>
            <a:ext cx="2369674" cy="20695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447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373" y="1308118"/>
            <a:ext cx="3311769" cy="4038063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Svjetleći stol stvara čaroliju sa svjetlosti i odjednom je lako preslikati mačka Peru bez fotokopirnog aparata!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440" y="421066"/>
            <a:ext cx="7749557" cy="5812168"/>
          </a:xfrm>
        </p:spPr>
      </p:pic>
    </p:spTree>
    <p:extLst>
      <p:ext uri="{BB962C8B-B14F-4D97-AF65-F5344CB8AC3E}">
        <p14:creationId xmlns:p14="http://schemas.microsoft.com/office/powerpoint/2010/main" val="199374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Što će se dogoditi kada svi pomiješamo našu obuću?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950" y="2852566"/>
            <a:ext cx="3804138" cy="4351338"/>
          </a:xfrm>
        </p:spPr>
        <p:txBody>
          <a:bodyPr/>
          <a:lstStyle/>
          <a:p>
            <a:pPr marL="0" indent="0">
              <a:buNone/>
            </a:pPr>
            <a:r>
              <a:rPr lang="hr-HR" dirty="0" smtClean="0"/>
              <a:t>Igra MIXED SHOES otkrit će nam koliko se dobro poznaju djeca u skupini!</a:t>
            </a: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325" y="1112313"/>
            <a:ext cx="7287064" cy="54652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55" y="4656407"/>
            <a:ext cx="2154701" cy="161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14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100000">
              <a:srgbClr val="00B0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906" y="365125"/>
            <a:ext cx="4796497" cy="639532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19" y="2908993"/>
            <a:ext cx="4793715" cy="3595286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87"/>
          <a:stretch/>
        </p:blipFill>
        <p:spPr>
          <a:xfrm>
            <a:off x="5179237" y="355298"/>
            <a:ext cx="4682800" cy="435133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9237" y="3390900"/>
            <a:ext cx="5137960" cy="1325563"/>
          </a:xfrm>
        </p:spPr>
        <p:txBody>
          <a:bodyPr>
            <a:normAutofit/>
          </a:bodyPr>
          <a:lstStyle/>
          <a:p>
            <a:r>
              <a:rPr lang="hr-HR" sz="3000" dirty="0" smtClean="0"/>
              <a:t>Hajdemo složiti „ONE BIG SHOE”</a:t>
            </a:r>
            <a:endParaRPr lang="hr-HR" sz="3000" dirty="0"/>
          </a:p>
        </p:txBody>
      </p:sp>
      <p:sp>
        <p:nvSpPr>
          <p:cNvPr id="6" name="TextBox 5"/>
          <p:cNvSpPr txBox="1"/>
          <p:nvPr/>
        </p:nvSpPr>
        <p:spPr>
          <a:xfrm>
            <a:off x="8476077" y="5124335"/>
            <a:ext cx="21101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 smtClean="0"/>
              <a:t>HERE IT IS!</a:t>
            </a:r>
            <a:endParaRPr lang="hr-HR" sz="3000" dirty="0"/>
          </a:p>
        </p:txBody>
      </p:sp>
      <p:sp>
        <p:nvSpPr>
          <p:cNvPr id="8" name="TextBox 7"/>
          <p:cNvSpPr txBox="1"/>
          <p:nvPr/>
        </p:nvSpPr>
        <p:spPr>
          <a:xfrm>
            <a:off x="463713" y="1114193"/>
            <a:ext cx="55708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 smtClean="0"/>
              <a:t>Koliko vrsta cipela postoji??</a:t>
            </a:r>
            <a:endParaRPr lang="hr-HR" sz="3000" dirty="0"/>
          </a:p>
        </p:txBody>
      </p:sp>
    </p:spTree>
    <p:extLst>
      <p:ext uri="{BB962C8B-B14F-4D97-AF65-F5344CB8AC3E}">
        <p14:creationId xmlns:p14="http://schemas.microsoft.com/office/powerpoint/2010/main" val="156388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18"/>
          <a:stretch/>
        </p:blipFill>
        <p:spPr>
          <a:xfrm>
            <a:off x="1516363" y="1353064"/>
            <a:ext cx="9114123" cy="456496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042" y="15182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hr-HR" sz="3000" dirty="0" smtClean="0"/>
              <a:t>Pjesmica WE ALL GO TRAVELLING </a:t>
            </a:r>
            <a:r>
              <a:rPr lang="hr-HR" sz="3000" dirty="0" smtClean="0"/>
              <a:t>BY </a:t>
            </a:r>
            <a:br>
              <a:rPr lang="hr-HR" sz="3000" dirty="0" smtClean="0"/>
            </a:br>
            <a:r>
              <a:rPr lang="hr-HR" sz="3000" dirty="0" smtClean="0"/>
              <a:t>nas vodi na putovanje! Prepoznajemo zvukove raznih vozila s igrom „I </a:t>
            </a:r>
            <a:r>
              <a:rPr lang="hr-HR" sz="3000" dirty="0" err="1" smtClean="0"/>
              <a:t>can</a:t>
            </a:r>
            <a:r>
              <a:rPr lang="hr-HR" sz="3000" dirty="0" smtClean="0"/>
              <a:t> </a:t>
            </a:r>
            <a:r>
              <a:rPr lang="hr-HR" sz="3000" dirty="0" err="1" smtClean="0"/>
              <a:t>hear</a:t>
            </a:r>
            <a:r>
              <a:rPr lang="hr-HR" sz="3000" dirty="0" smtClean="0"/>
              <a:t> </a:t>
            </a:r>
            <a:r>
              <a:rPr lang="hr-HR" sz="3000" dirty="0" err="1" smtClean="0"/>
              <a:t>with</a:t>
            </a:r>
            <a:r>
              <a:rPr lang="hr-HR" sz="3000" dirty="0" smtClean="0"/>
              <a:t> </a:t>
            </a:r>
            <a:r>
              <a:rPr lang="hr-HR" sz="3000" dirty="0" err="1" smtClean="0"/>
              <a:t>my</a:t>
            </a:r>
            <a:r>
              <a:rPr lang="hr-HR" sz="3000" dirty="0" smtClean="0"/>
              <a:t> </a:t>
            </a:r>
            <a:r>
              <a:rPr lang="hr-HR" sz="3000" dirty="0" err="1" smtClean="0"/>
              <a:t>little</a:t>
            </a:r>
            <a:r>
              <a:rPr lang="hr-HR" sz="3000" dirty="0" smtClean="0"/>
              <a:t> </a:t>
            </a:r>
            <a:r>
              <a:rPr lang="hr-HR" sz="3000" dirty="0" err="1" smtClean="0"/>
              <a:t>ear</a:t>
            </a:r>
            <a:r>
              <a:rPr lang="hr-HR" sz="3000" dirty="0" smtClean="0"/>
              <a:t>”</a:t>
            </a:r>
            <a:endParaRPr lang="hr-HR" sz="3000" dirty="0"/>
          </a:p>
        </p:txBody>
      </p:sp>
      <p:sp>
        <p:nvSpPr>
          <p:cNvPr id="5" name="TextBox 4"/>
          <p:cNvSpPr txBox="1"/>
          <p:nvPr/>
        </p:nvSpPr>
        <p:spPr>
          <a:xfrm>
            <a:off x="464234" y="6105379"/>
            <a:ext cx="108743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000" dirty="0" smtClean="0"/>
              <a:t>Od našeg je namještaja nastao vlak!</a:t>
            </a:r>
            <a:endParaRPr lang="hr-HR" sz="3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43804" y="2424316"/>
            <a:ext cx="8665838" cy="4882162"/>
          </a:xfrm>
          <a:prstGeom prst="rect">
            <a:avLst/>
          </a:prstGeom>
        </p:spPr>
      </p:pic>
      <p:pic>
        <p:nvPicPr>
          <p:cNvPr id="7" name="we-all-go-traveling-by-us-barefoot-books-singalong-cSw50Jw0H34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53127" y="2245841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942" y="393894"/>
            <a:ext cx="971620" cy="164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7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100000">
              <a:srgbClr val="00B0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02" y="1023107"/>
            <a:ext cx="10515600" cy="1325563"/>
          </a:xfrm>
        </p:spPr>
        <p:txBody>
          <a:bodyPr>
            <a:normAutofit/>
          </a:bodyPr>
          <a:lstStyle/>
          <a:p>
            <a:r>
              <a:rPr lang="hr-HR" sz="3000" dirty="0" smtClean="0"/>
              <a:t>Vozimo bicikle!</a:t>
            </a:r>
            <a:endParaRPr lang="hr-HR" sz="3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2348670"/>
            <a:ext cx="5801784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3001"/>
            <a:ext cx="5801784" cy="4351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80628" y="4937760"/>
            <a:ext cx="44453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 smtClean="0"/>
              <a:t>I avione!</a:t>
            </a:r>
            <a:endParaRPr lang="hr-HR" sz="3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031" y="233193"/>
            <a:ext cx="2256896" cy="15798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295" y="4126523"/>
            <a:ext cx="2495843" cy="249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8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100000">
              <a:srgbClr val="00B0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8" t="1293" r="1697" b="-1293"/>
          <a:stretch/>
        </p:blipFill>
        <p:spPr>
          <a:xfrm>
            <a:off x="269924" y="211015"/>
            <a:ext cx="4182794" cy="4351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5" t="16410" r="9897"/>
          <a:stretch/>
        </p:blipFill>
        <p:spPr>
          <a:xfrm>
            <a:off x="3575174" y="3221502"/>
            <a:ext cx="5041652" cy="37490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80"/>
          <a:stretch/>
        </p:blipFill>
        <p:spPr>
          <a:xfrm>
            <a:off x="7936816" y="104123"/>
            <a:ext cx="4255184" cy="4358472"/>
          </a:xfrm>
          <a:prstGeom prst="roundRect">
            <a:avLst>
              <a:gd name="adj" fmla="val 8594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rgbClr val="00B0F0"/>
              </a:gs>
            </a:gsLst>
            <a:lin ang="5400000" scaled="1"/>
          </a:gra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464234" y="4797083"/>
            <a:ext cx="26869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 smtClean="0"/>
              <a:t>Vozimo kamion!</a:t>
            </a:r>
            <a:endParaRPr lang="hr-HR" sz="3000" dirty="0"/>
          </a:p>
        </p:txBody>
      </p:sp>
      <p:sp>
        <p:nvSpPr>
          <p:cNvPr id="8" name="TextBox 7"/>
          <p:cNvSpPr txBox="1"/>
          <p:nvPr/>
        </p:nvSpPr>
        <p:spPr>
          <a:xfrm>
            <a:off x="8153581" y="4562353"/>
            <a:ext cx="22508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 smtClean="0"/>
              <a:t>I autobuse!</a:t>
            </a:r>
            <a:endParaRPr lang="hr-HR" sz="3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785" y="965026"/>
            <a:ext cx="2105963" cy="13183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408" y="4839352"/>
            <a:ext cx="2014531" cy="182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7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EB6B7"/>
            </a:gs>
            <a:gs pos="50000">
              <a:srgbClr val="DCD7D3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Igra SIMON SAYS 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048" y="2506661"/>
            <a:ext cx="4346257" cy="5132095"/>
          </a:xfrm>
        </p:spPr>
        <p:txBody>
          <a:bodyPr>
            <a:normAutofit/>
          </a:bodyPr>
          <a:lstStyle/>
          <a:p>
            <a:r>
              <a:rPr lang="hr-HR" sz="3500" dirty="0" smtClean="0"/>
              <a:t>Simon je upravo rekao GO TO SLEEP i svi su zaspali!</a:t>
            </a:r>
            <a:endParaRPr lang="hr-HR" sz="3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306" y="814607"/>
            <a:ext cx="6943725" cy="5200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356" y="4212161"/>
            <a:ext cx="2143125" cy="21431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9048" y="6189785"/>
            <a:ext cx="7447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/>
              <a:t>Simon je dječak koji daje razne upute i svi ga slijede.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142703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5"/>
          <a:stretch/>
        </p:blipFill>
        <p:spPr>
          <a:xfrm>
            <a:off x="351326" y="238733"/>
            <a:ext cx="5744674" cy="573512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" r="16205"/>
          <a:stretch/>
        </p:blipFill>
        <p:spPr>
          <a:xfrm>
            <a:off x="6096000" y="238733"/>
            <a:ext cx="5890307" cy="57351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1326" y="5884329"/>
            <a:ext cx="52894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 smtClean="0"/>
              <a:t>Napravili smo formulu za utrku – RACING CAR!</a:t>
            </a:r>
            <a:endParaRPr lang="hr-HR" sz="3000" dirty="0"/>
          </a:p>
        </p:txBody>
      </p:sp>
      <p:sp>
        <p:nvSpPr>
          <p:cNvPr id="7" name="TextBox 6"/>
          <p:cNvSpPr txBox="1"/>
          <p:nvPr/>
        </p:nvSpPr>
        <p:spPr>
          <a:xfrm>
            <a:off x="6275363" y="5884328"/>
            <a:ext cx="5078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 smtClean="0"/>
              <a:t>Kapetan broda nas poziva na plovidbu!</a:t>
            </a:r>
            <a:endParaRPr lang="hr-HR" sz="3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53"/>
          <a:stretch/>
        </p:blipFill>
        <p:spPr>
          <a:xfrm>
            <a:off x="481452" y="448485"/>
            <a:ext cx="2265265" cy="124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98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603158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Na kraju plovidbe stigli smo u luku, u naš vrtić.</a:t>
            </a:r>
            <a:br>
              <a:rPr lang="hr-HR" dirty="0" smtClean="0"/>
            </a:br>
            <a:r>
              <a:rPr lang="hr-HR" dirty="0" smtClean="0"/>
              <a:t>Naši mali Englezi vam zahvaljuju na pažnji!</a:t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dirty="0" err="1" smtClean="0"/>
              <a:t>Thank</a:t>
            </a:r>
            <a:r>
              <a:rPr lang="hr-HR" dirty="0" smtClean="0"/>
              <a:t> </a:t>
            </a:r>
            <a:r>
              <a:rPr lang="hr-HR" dirty="0" err="1" smtClean="0"/>
              <a:t>you</a:t>
            </a:r>
            <a:r>
              <a:rPr lang="hr-HR" dirty="0" smtClean="0"/>
              <a:t> for </a:t>
            </a:r>
            <a:r>
              <a:rPr lang="hr-HR" dirty="0" err="1" smtClean="0"/>
              <a:t>watching</a:t>
            </a:r>
            <a:r>
              <a:rPr lang="hr-HR" dirty="0"/>
              <a:t>!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614" y="2177318"/>
            <a:ext cx="4351338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88" y="3199200"/>
            <a:ext cx="3490839" cy="276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4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8CFBC"/>
            </a:gs>
            <a:gs pos="50000">
              <a:srgbClr val="DCD7D3"/>
            </a:gs>
            <a:gs pos="100000">
              <a:srgbClr val="076B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Igra I SPY WITH MY LITTLE </a:t>
            </a:r>
            <a:r>
              <a:rPr lang="hr-HR" dirty="0" smtClean="0"/>
              <a:t>EYE – igra opažanja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A CAT!</a:t>
            </a: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481" y="1386681"/>
            <a:ext cx="6934200" cy="5229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2" y="250190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73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7A0B5"/>
            </a:gs>
            <a:gs pos="50000">
              <a:srgbClr val="DCD7D3"/>
            </a:gs>
            <a:gs pos="100000">
              <a:srgbClr val="A03F7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Djeca su najbolji učitelji jedni drugima 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667" y="233052"/>
            <a:ext cx="2171954" cy="137579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79" y="1451537"/>
            <a:ext cx="6934200" cy="51911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80562" y="1822761"/>
            <a:ext cx="35450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dirty="0" smtClean="0"/>
              <a:t>Lucija pita: „Who </a:t>
            </a:r>
            <a:r>
              <a:rPr lang="hr-HR" sz="3000" dirty="0" err="1" smtClean="0"/>
              <a:t>lives</a:t>
            </a:r>
            <a:r>
              <a:rPr lang="hr-HR" sz="3000" dirty="0" smtClean="0"/>
              <a:t> </a:t>
            </a:r>
            <a:r>
              <a:rPr lang="hr-HR" sz="3000" dirty="0" err="1" smtClean="0"/>
              <a:t>here</a:t>
            </a:r>
            <a:r>
              <a:rPr lang="hr-HR" sz="3000" dirty="0" smtClean="0"/>
              <a:t>?”</a:t>
            </a:r>
          </a:p>
          <a:p>
            <a:r>
              <a:rPr lang="hr-HR" sz="3000" dirty="0" err="1" smtClean="0"/>
              <a:t>Tia</a:t>
            </a:r>
            <a:r>
              <a:rPr lang="hr-HR" sz="3000" dirty="0" smtClean="0"/>
              <a:t> odgovara: „A </a:t>
            </a:r>
            <a:r>
              <a:rPr lang="hr-HR" sz="3000" dirty="0" err="1" smtClean="0"/>
              <a:t>rabbit</a:t>
            </a:r>
            <a:r>
              <a:rPr lang="hr-HR" sz="3000" dirty="0" smtClean="0"/>
              <a:t>.”</a:t>
            </a:r>
            <a:endParaRPr lang="hr-HR" sz="3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196" y="3761753"/>
            <a:ext cx="2709789" cy="270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9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CDDE2"/>
            </a:gs>
            <a:gs pos="50000">
              <a:srgbClr val="DCD7D3"/>
            </a:gs>
            <a:gs pos="100000">
              <a:srgbClr val="1C9ED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43" y="210381"/>
            <a:ext cx="10515600" cy="1325563"/>
          </a:xfrm>
        </p:spPr>
        <p:txBody>
          <a:bodyPr/>
          <a:lstStyle/>
          <a:p>
            <a:r>
              <a:rPr lang="hr-HR" dirty="0" smtClean="0"/>
              <a:t>Uz HEAD, SHOULDERS, KNEES AND TOES</a:t>
            </a:r>
            <a:br>
              <a:rPr lang="hr-HR" dirty="0" smtClean="0"/>
            </a:br>
            <a:r>
              <a:rPr lang="hr-HR" dirty="0" smtClean="0"/>
              <a:t>najbolje se uče dijelovi tijela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8" t="9086" r="15615" b="9721"/>
          <a:stretch/>
        </p:blipFill>
        <p:spPr>
          <a:xfrm>
            <a:off x="154743" y="2970848"/>
            <a:ext cx="3896752" cy="320706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6" t="21465" r="20447" b="5926"/>
          <a:stretch/>
        </p:blipFill>
        <p:spPr>
          <a:xfrm>
            <a:off x="4051495" y="2970848"/>
            <a:ext cx="3996678" cy="32070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3" t="21333" r="24420"/>
          <a:stretch/>
        </p:blipFill>
        <p:spPr>
          <a:xfrm>
            <a:off x="8048173" y="2970848"/>
            <a:ext cx="3967089" cy="32070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716" y="873162"/>
            <a:ext cx="3146857" cy="207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7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100000">
              <a:srgbClr val="5CDB8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000" dirty="0" smtClean="0"/>
              <a:t>Naša tajanstvena vrećica GUESS WHAT ima predmete, a mi moramo otkriti što je unutra kao pravi detektivi!</a:t>
            </a:r>
            <a:endParaRPr lang="hr-HR" sz="3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90688"/>
            <a:ext cx="5801784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1690688"/>
            <a:ext cx="5801784" cy="4351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80160" y="6042026"/>
            <a:ext cx="98473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000" dirty="0" err="1" smtClean="0"/>
              <a:t>What</a:t>
            </a:r>
            <a:r>
              <a:rPr lang="hr-HR" sz="3000" dirty="0" smtClean="0"/>
              <a:t> </a:t>
            </a:r>
            <a:r>
              <a:rPr lang="hr-HR" sz="3000" dirty="0" err="1" smtClean="0"/>
              <a:t>is</a:t>
            </a:r>
            <a:r>
              <a:rPr lang="hr-HR" sz="3000" dirty="0" smtClean="0"/>
              <a:t> </a:t>
            </a:r>
            <a:r>
              <a:rPr lang="hr-HR" sz="3000" dirty="0" err="1" smtClean="0"/>
              <a:t>it</a:t>
            </a:r>
            <a:r>
              <a:rPr lang="hr-HR" sz="3000" dirty="0" smtClean="0"/>
              <a:t>, </a:t>
            </a:r>
            <a:r>
              <a:rPr lang="hr-HR" sz="3000" dirty="0" err="1" smtClean="0"/>
              <a:t>who</a:t>
            </a:r>
            <a:r>
              <a:rPr lang="hr-HR" sz="3000" dirty="0" smtClean="0"/>
              <a:t> </a:t>
            </a:r>
            <a:r>
              <a:rPr lang="hr-HR" sz="3000" dirty="0" err="1" smtClean="0"/>
              <a:t>knows</a:t>
            </a:r>
            <a:r>
              <a:rPr lang="hr-HR" sz="3000" dirty="0" smtClean="0"/>
              <a:t>?</a:t>
            </a:r>
            <a:endParaRPr lang="hr-HR" sz="3000" dirty="0"/>
          </a:p>
        </p:txBody>
      </p:sp>
    </p:spTree>
    <p:extLst>
      <p:ext uri="{BB962C8B-B14F-4D97-AF65-F5344CB8AC3E}">
        <p14:creationId xmlns:p14="http://schemas.microsoft.com/office/powerpoint/2010/main" val="126924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99E47"/>
            </a:gs>
            <a:gs pos="100000">
              <a:srgbClr val="D0443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0" y="168176"/>
            <a:ext cx="7454899" cy="1325563"/>
          </a:xfrm>
        </p:spPr>
        <p:txBody>
          <a:bodyPr>
            <a:noAutofit/>
          </a:bodyPr>
          <a:lstStyle/>
          <a:p>
            <a:r>
              <a:rPr lang="hr-HR" sz="3000" dirty="0" smtClean="0"/>
              <a:t>U igri s pločicama YES AND NO djeca samostalno odlučuju o odgovoru na pitanja iz engleskog jezika. </a:t>
            </a:r>
            <a:endParaRPr lang="hr-HR" sz="3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72810" y="1556180"/>
            <a:ext cx="5801784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9" b="7724"/>
          <a:stretch/>
        </p:blipFill>
        <p:spPr>
          <a:xfrm>
            <a:off x="6059486" y="1511367"/>
            <a:ext cx="5143500" cy="512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2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623</Words>
  <Application>Microsoft Office PowerPoint</Application>
  <PresentationFormat>Widescreen</PresentationFormat>
  <Paragraphs>80</Paragraphs>
  <Slides>41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Office Theme</vt:lpstr>
      <vt:lpstr>READY, STEADY, GO! ENGLISH</vt:lpstr>
      <vt:lpstr>PRIPREMA, POZOR, SAD! Krenimo u avanturu engleskog jezika.  U ovoj prezentaciji prikazano je učenje stranog jezika kroz pokret koji ćete pronaći u slici, zvuku, priči, pjesmi, igri…</vt:lpstr>
      <vt:lpstr>Igra UP DOWN uvijek im je zabavna i motivirajuća</vt:lpstr>
      <vt:lpstr>Igra SIMON SAYS </vt:lpstr>
      <vt:lpstr>Igra I SPY WITH MY LITTLE EYE – igra opažanja</vt:lpstr>
      <vt:lpstr>Djeca su najbolji učitelji jedni drugima </vt:lpstr>
      <vt:lpstr>Uz HEAD, SHOULDERS, KNEES AND TOES najbolje se uče dijelovi tijela</vt:lpstr>
      <vt:lpstr>Naša tajanstvena vrećica GUESS WHAT ima predmete, a mi moramo otkriti što je unutra kao pravi detektivi!</vt:lpstr>
      <vt:lpstr>U igri s pločicama YES AND NO djeca samostalno odlučuju o odgovoru na pitanja iz engleskog jezika. </vt:lpstr>
      <vt:lpstr>Priča THE MITTEN (Rukavica)</vt:lpstr>
      <vt:lpstr>U Rukavici smo sada svi!</vt:lpstr>
      <vt:lpstr>Društvena igra Lov na medvjeda  BEAR HUNT Michael Rosena</vt:lpstr>
      <vt:lpstr>Karta za snalaženje u lovu – ovo su razni putevi koji će nas dovesti do medvjeda</vt:lpstr>
      <vt:lpstr>Putevi do medvjeda:</vt:lpstr>
      <vt:lpstr>Podna igra BEAR HUNT Ovo su tragovi medvjeda u raznim smjerovima. Igra je inspirirana LOVOM NA MEDVJEDA. Vježbamo spretnost i orijentaciju pjevušeći pjesmicu WE ARE GOING ON A BEAR HUNT.</vt:lpstr>
      <vt:lpstr>Naši očevi su nam važni pa smo im povodom njihova dana 19. ožujka poklonili medalje SUPER DAD!</vt:lpstr>
      <vt:lpstr>Uskrs smo obilježili utrkom „Jaja na žlici” EGG AND SPOON RACE</vt:lpstr>
      <vt:lpstr>THE BEST MUM – Dan žena</vt:lpstr>
      <vt:lpstr>Sjeckamo povrće povodom Dana zahvalnosti - THANKSGIVING DAY</vt:lpstr>
      <vt:lpstr>I još malo sjeckamo!</vt:lpstr>
      <vt:lpstr>Naše tete kuharice su  skuhale ukusnu juhu od našeg povrća pa smo ju  kušali za ručak!  IT WAS DELICIOUS!</vt:lpstr>
      <vt:lpstr>Brodovi  doseljenika  na putu u  Ameriku</vt:lpstr>
      <vt:lpstr>Indijanski šatori  wigwami</vt:lpstr>
      <vt:lpstr>PowerPoint Presentation</vt:lpstr>
      <vt:lpstr>PowerPoint Presentation</vt:lpstr>
      <vt:lpstr>PowerPoint Presentation</vt:lpstr>
      <vt:lpstr>Pogodi povrće u glazbenom kvizu VEGETABLE SONG</vt:lpstr>
      <vt:lpstr>Uz Vegetable song otkrivamo ukusne sastojke za juhu od povrća i možemo obogatiti naš rječnik novim pojmovima o povrću. </vt:lpstr>
      <vt:lpstr>Što se krije u ovoj kutiji? „YES” i „NO” pločice za lakše razumijevanje priče o mačku Peri</vt:lpstr>
      <vt:lpstr>Mačak Pero je naša omiljena pjesma.</vt:lpstr>
      <vt:lpstr>Pratimo priču dok slušamo pjesmu.</vt:lpstr>
      <vt:lpstr>PowerPoint Presentation</vt:lpstr>
      <vt:lpstr>Evo, evo upravo je mačak Pero stao u blato!</vt:lpstr>
      <vt:lpstr>Svjetleći stol stvara čaroliju sa svjetlosti i odjednom je lako preslikati mačka Peru bez fotokopirnog aparata!</vt:lpstr>
      <vt:lpstr>Što će se dogoditi kada svi pomiješamo našu obuću?</vt:lpstr>
      <vt:lpstr>Hajdemo složiti „ONE BIG SHOE”</vt:lpstr>
      <vt:lpstr>Pjesmica WE ALL GO TRAVELLING BY  nas vodi na putovanje! Prepoznajemo zvukove raznih vozila s igrom „I can hear with my little ear”</vt:lpstr>
      <vt:lpstr>Vozimo bicikle!</vt:lpstr>
      <vt:lpstr>PowerPoint Presentation</vt:lpstr>
      <vt:lpstr>PowerPoint Presentation</vt:lpstr>
      <vt:lpstr>Na kraju plovidbe stigli smo u luku, u naš vrtić. Naši mali Englezi vam zahvaljuju na pažnji!  Thank you for watching!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CLASS</dc:title>
  <dc:creator>Vlatka Lafairie</dc:creator>
  <cp:lastModifiedBy>Vlatka Lafairie</cp:lastModifiedBy>
  <cp:revision>35</cp:revision>
  <dcterms:created xsi:type="dcterms:W3CDTF">2024-04-07T14:48:21Z</dcterms:created>
  <dcterms:modified xsi:type="dcterms:W3CDTF">2024-06-04T21:18:41Z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