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5DF124-A607-4609-A8E3-A9B63414A242}" type="doc">
      <dgm:prSet loTypeId="urn:microsoft.com/office/officeart/2008/layout/Lin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668BD6-A3E2-4602-944C-49730230316E}">
      <dgm:prSet/>
      <dgm:spPr/>
      <dgm:t>
        <a:bodyPr/>
        <a:lstStyle/>
        <a:p>
          <a:r>
            <a:rPr lang="hr-HR" dirty="0"/>
            <a:t>Boje u jaslicama imaju ključnu ulogu u razvoju djece-one ne samo da oblikuju prostor u kojem djeca borave ,vec aktivno utjecu na njihovu percepciju,emocije,ponašanje i sposobnost učenja.</a:t>
          </a:r>
        </a:p>
        <a:p>
          <a:r>
            <a:rPr lang="hr-HR" dirty="0"/>
            <a:t>Pravilnim odabirom boja,potičemo na osjecaj sigurnosti,razvijamo mastu i podržavamo prirodni ritam igre i odmora,stvarajući tako harmonično okruzenje za rast i razvoj</a:t>
          </a:r>
          <a:endParaRPr lang="en-US" dirty="0"/>
        </a:p>
      </dgm:t>
    </dgm:pt>
    <dgm:pt modelId="{15AD826D-6E57-4526-9E96-B159F515F2BE}" type="parTrans" cxnId="{91B9B847-CD32-43BB-8A53-0E022C49CC7C}">
      <dgm:prSet/>
      <dgm:spPr/>
      <dgm:t>
        <a:bodyPr/>
        <a:lstStyle/>
        <a:p>
          <a:endParaRPr lang="en-US"/>
        </a:p>
      </dgm:t>
    </dgm:pt>
    <dgm:pt modelId="{2F4B85BD-3B20-492B-847C-53369E310E9B}" type="sibTrans" cxnId="{91B9B847-CD32-43BB-8A53-0E022C49CC7C}">
      <dgm:prSet/>
      <dgm:spPr/>
      <dgm:t>
        <a:bodyPr/>
        <a:lstStyle/>
        <a:p>
          <a:endParaRPr lang="en-US"/>
        </a:p>
      </dgm:t>
    </dgm:pt>
    <dgm:pt modelId="{E80E3885-F52A-41A4-B6B9-510E0C0B9144}">
      <dgm:prSet/>
      <dgm:spPr/>
      <dgm:t>
        <a:bodyPr/>
        <a:lstStyle/>
        <a:p>
          <a:r>
            <a:rPr lang="hr-HR" dirty="0"/>
            <a:t>Stimulacija razvoja:razvoj percepcije,što potiče govorni razvoj</a:t>
          </a:r>
          <a:endParaRPr lang="en-US" dirty="0"/>
        </a:p>
      </dgm:t>
    </dgm:pt>
    <dgm:pt modelId="{FDE14C46-8DDD-45FF-91FA-93F256503702}" type="parTrans" cxnId="{A9B5DDB5-A45C-483F-9906-4AC548AFACC7}">
      <dgm:prSet/>
      <dgm:spPr/>
      <dgm:t>
        <a:bodyPr/>
        <a:lstStyle/>
        <a:p>
          <a:endParaRPr lang="en-US"/>
        </a:p>
      </dgm:t>
    </dgm:pt>
    <dgm:pt modelId="{9A713C44-D442-44C0-A1EA-5E39026C7ECC}" type="sibTrans" cxnId="{A9B5DDB5-A45C-483F-9906-4AC548AFACC7}">
      <dgm:prSet/>
      <dgm:spPr/>
      <dgm:t>
        <a:bodyPr/>
        <a:lstStyle/>
        <a:p>
          <a:endParaRPr lang="en-US"/>
        </a:p>
      </dgm:t>
    </dgm:pt>
    <dgm:pt modelId="{5C907B0B-03D2-448A-B91E-D61D5C58B427}">
      <dgm:prSet/>
      <dgm:spPr/>
      <dgm:t>
        <a:bodyPr/>
        <a:lstStyle/>
        <a:p>
          <a:r>
            <a:rPr lang="hr-HR"/>
            <a:t>Emocionalni utjecaj: topli tonovi, hladni tonovi, neutralne boje</a:t>
          </a:r>
          <a:endParaRPr lang="en-US"/>
        </a:p>
      </dgm:t>
    </dgm:pt>
    <dgm:pt modelId="{DFABF9F8-B22A-4A6F-A627-BD141D00FB23}" type="parTrans" cxnId="{F5322D7C-8CDB-48AC-8722-14ECCC3B0528}">
      <dgm:prSet/>
      <dgm:spPr/>
      <dgm:t>
        <a:bodyPr/>
        <a:lstStyle/>
        <a:p>
          <a:endParaRPr lang="en-US"/>
        </a:p>
      </dgm:t>
    </dgm:pt>
    <dgm:pt modelId="{5FD11DC7-A5AA-4873-A9BF-6B06529C29CF}" type="sibTrans" cxnId="{F5322D7C-8CDB-48AC-8722-14ECCC3B0528}">
      <dgm:prSet/>
      <dgm:spPr/>
      <dgm:t>
        <a:bodyPr/>
        <a:lstStyle/>
        <a:p>
          <a:endParaRPr lang="en-US"/>
        </a:p>
      </dgm:t>
    </dgm:pt>
    <dgm:pt modelId="{841B94A9-9245-434B-B744-7F5410E8780A}">
      <dgm:prSet/>
      <dgm:spPr/>
      <dgm:t>
        <a:bodyPr/>
        <a:lstStyle/>
        <a:p>
          <a:r>
            <a:rPr lang="hr-HR"/>
            <a:t>Poticanje kreativnosti i igre</a:t>
          </a:r>
          <a:endParaRPr lang="en-US"/>
        </a:p>
      </dgm:t>
    </dgm:pt>
    <dgm:pt modelId="{E5563482-FF3E-4F85-B36E-960A70005BB3}" type="parTrans" cxnId="{C64D7E13-2B22-4518-AF4D-F4141FFCC636}">
      <dgm:prSet/>
      <dgm:spPr/>
      <dgm:t>
        <a:bodyPr/>
        <a:lstStyle/>
        <a:p>
          <a:endParaRPr lang="en-US"/>
        </a:p>
      </dgm:t>
    </dgm:pt>
    <dgm:pt modelId="{D51F204C-326F-43BE-B9D4-13C0ECD9B031}" type="sibTrans" cxnId="{C64D7E13-2B22-4518-AF4D-F4141FFCC636}">
      <dgm:prSet/>
      <dgm:spPr/>
      <dgm:t>
        <a:bodyPr/>
        <a:lstStyle/>
        <a:p>
          <a:endParaRPr lang="en-US"/>
        </a:p>
      </dgm:t>
    </dgm:pt>
    <dgm:pt modelId="{E5AA975D-5CA1-4CA5-B014-5D8C1B8E636D}">
      <dgm:prSet/>
      <dgm:spPr/>
      <dgm:t>
        <a:bodyPr/>
        <a:lstStyle/>
        <a:p>
          <a:r>
            <a:rPr lang="hr-HR"/>
            <a:t>Organizacija prostora</a:t>
          </a:r>
          <a:endParaRPr lang="en-US"/>
        </a:p>
      </dgm:t>
    </dgm:pt>
    <dgm:pt modelId="{34438E12-10C9-4A9A-B859-F55A7CFB4810}" type="parTrans" cxnId="{9A5845A6-0340-4642-AB23-F89446EEF57F}">
      <dgm:prSet/>
      <dgm:spPr/>
      <dgm:t>
        <a:bodyPr/>
        <a:lstStyle/>
        <a:p>
          <a:endParaRPr lang="en-US"/>
        </a:p>
      </dgm:t>
    </dgm:pt>
    <dgm:pt modelId="{86C0650C-85A1-4A73-9726-EE7DBA1A3C2B}" type="sibTrans" cxnId="{9A5845A6-0340-4642-AB23-F89446EEF57F}">
      <dgm:prSet/>
      <dgm:spPr/>
      <dgm:t>
        <a:bodyPr/>
        <a:lstStyle/>
        <a:p>
          <a:endParaRPr lang="en-US"/>
        </a:p>
      </dgm:t>
    </dgm:pt>
    <dgm:pt modelId="{97B3042D-1F36-4314-9C14-FB2D7F43C5DB}">
      <dgm:prSet/>
      <dgm:spPr/>
      <dgm:t>
        <a:bodyPr/>
        <a:lstStyle/>
        <a:p>
          <a:r>
            <a:rPr lang="hr-HR"/>
            <a:t>Socijalni razvoj</a:t>
          </a:r>
          <a:endParaRPr lang="en-US"/>
        </a:p>
      </dgm:t>
    </dgm:pt>
    <dgm:pt modelId="{6AB2DBC3-36AE-4ABA-832B-29E686209ABA}" type="parTrans" cxnId="{46984461-1664-4DC2-A5CA-7889678EDE75}">
      <dgm:prSet/>
      <dgm:spPr/>
      <dgm:t>
        <a:bodyPr/>
        <a:lstStyle/>
        <a:p>
          <a:endParaRPr lang="en-US"/>
        </a:p>
      </dgm:t>
    </dgm:pt>
    <dgm:pt modelId="{F95AB606-EFC3-4B07-AD95-256C934179F4}" type="sibTrans" cxnId="{46984461-1664-4DC2-A5CA-7889678EDE75}">
      <dgm:prSet/>
      <dgm:spPr/>
      <dgm:t>
        <a:bodyPr/>
        <a:lstStyle/>
        <a:p>
          <a:endParaRPr lang="en-US"/>
        </a:p>
      </dgm:t>
    </dgm:pt>
    <dgm:pt modelId="{D14A97D7-AF33-444C-B59B-F83C116F5D96}" type="pres">
      <dgm:prSet presAssocID="{A95DF124-A607-4609-A8E3-A9B63414A242}" presName="vert0" presStyleCnt="0">
        <dgm:presLayoutVars>
          <dgm:dir/>
          <dgm:animOne val="branch"/>
          <dgm:animLvl val="lvl"/>
        </dgm:presLayoutVars>
      </dgm:prSet>
      <dgm:spPr/>
    </dgm:pt>
    <dgm:pt modelId="{54304372-2A61-48AB-94EB-22A822BA283A}" type="pres">
      <dgm:prSet presAssocID="{26668BD6-A3E2-4602-944C-49730230316E}" presName="thickLine" presStyleLbl="alignNode1" presStyleIdx="0" presStyleCnt="6"/>
      <dgm:spPr/>
    </dgm:pt>
    <dgm:pt modelId="{B5283134-98AF-4D0B-9F94-08BE81765106}" type="pres">
      <dgm:prSet presAssocID="{26668BD6-A3E2-4602-944C-49730230316E}" presName="horz1" presStyleCnt="0"/>
      <dgm:spPr/>
    </dgm:pt>
    <dgm:pt modelId="{87415ECD-506B-44ED-99A7-F14D9C59795D}" type="pres">
      <dgm:prSet presAssocID="{26668BD6-A3E2-4602-944C-49730230316E}" presName="tx1" presStyleLbl="revTx" presStyleIdx="0" presStyleCnt="6" custScaleY="261462"/>
      <dgm:spPr/>
    </dgm:pt>
    <dgm:pt modelId="{BC3AECEF-5174-4A0A-AB93-3EFA0E4AC31F}" type="pres">
      <dgm:prSet presAssocID="{26668BD6-A3E2-4602-944C-49730230316E}" presName="vert1" presStyleCnt="0"/>
      <dgm:spPr/>
    </dgm:pt>
    <dgm:pt modelId="{540CCB86-1CEE-4226-9990-E1BCC5DEC773}" type="pres">
      <dgm:prSet presAssocID="{E80E3885-F52A-41A4-B6B9-510E0C0B9144}" presName="thickLine" presStyleLbl="alignNode1" presStyleIdx="1" presStyleCnt="6"/>
      <dgm:spPr/>
    </dgm:pt>
    <dgm:pt modelId="{280715CD-9F12-47FD-B9C2-765E0D02AA41}" type="pres">
      <dgm:prSet presAssocID="{E80E3885-F52A-41A4-B6B9-510E0C0B9144}" presName="horz1" presStyleCnt="0"/>
      <dgm:spPr/>
    </dgm:pt>
    <dgm:pt modelId="{6BA77F3A-DE4A-4FE4-93F0-C3EB25E1BFB6}" type="pres">
      <dgm:prSet presAssocID="{E80E3885-F52A-41A4-B6B9-510E0C0B9144}" presName="tx1" presStyleLbl="revTx" presStyleIdx="1" presStyleCnt="6"/>
      <dgm:spPr/>
    </dgm:pt>
    <dgm:pt modelId="{77D8D973-11B8-4AB3-A596-D072B8BFB134}" type="pres">
      <dgm:prSet presAssocID="{E80E3885-F52A-41A4-B6B9-510E0C0B9144}" presName="vert1" presStyleCnt="0"/>
      <dgm:spPr/>
    </dgm:pt>
    <dgm:pt modelId="{D8DB5533-AAF3-4A72-B896-20080BFAFCAF}" type="pres">
      <dgm:prSet presAssocID="{5C907B0B-03D2-448A-B91E-D61D5C58B427}" presName="thickLine" presStyleLbl="alignNode1" presStyleIdx="2" presStyleCnt="6"/>
      <dgm:spPr/>
    </dgm:pt>
    <dgm:pt modelId="{F82D5F98-ADCC-452E-88B2-8F62975746C6}" type="pres">
      <dgm:prSet presAssocID="{5C907B0B-03D2-448A-B91E-D61D5C58B427}" presName="horz1" presStyleCnt="0"/>
      <dgm:spPr/>
    </dgm:pt>
    <dgm:pt modelId="{682B2F07-927B-46A6-9FA1-25C6E69D3FF7}" type="pres">
      <dgm:prSet presAssocID="{5C907B0B-03D2-448A-B91E-D61D5C58B427}" presName="tx1" presStyleLbl="revTx" presStyleIdx="2" presStyleCnt="6"/>
      <dgm:spPr/>
    </dgm:pt>
    <dgm:pt modelId="{96CF3F99-47C1-410D-BA3B-5633AA942091}" type="pres">
      <dgm:prSet presAssocID="{5C907B0B-03D2-448A-B91E-D61D5C58B427}" presName="vert1" presStyleCnt="0"/>
      <dgm:spPr/>
    </dgm:pt>
    <dgm:pt modelId="{14613C14-276F-4B17-A388-775D32AE16AA}" type="pres">
      <dgm:prSet presAssocID="{841B94A9-9245-434B-B744-7F5410E8780A}" presName="thickLine" presStyleLbl="alignNode1" presStyleIdx="3" presStyleCnt="6"/>
      <dgm:spPr/>
    </dgm:pt>
    <dgm:pt modelId="{6438FD81-521C-494B-8EF2-6A927D3B1CB5}" type="pres">
      <dgm:prSet presAssocID="{841B94A9-9245-434B-B744-7F5410E8780A}" presName="horz1" presStyleCnt="0"/>
      <dgm:spPr/>
    </dgm:pt>
    <dgm:pt modelId="{2A165FCF-D0BC-4998-9E47-CB3BF6300BC2}" type="pres">
      <dgm:prSet presAssocID="{841B94A9-9245-434B-B744-7F5410E8780A}" presName="tx1" presStyleLbl="revTx" presStyleIdx="3" presStyleCnt="6"/>
      <dgm:spPr/>
    </dgm:pt>
    <dgm:pt modelId="{21F38ECA-EC68-4C1D-BAD7-E62EB2F3D6F3}" type="pres">
      <dgm:prSet presAssocID="{841B94A9-9245-434B-B744-7F5410E8780A}" presName="vert1" presStyleCnt="0"/>
      <dgm:spPr/>
    </dgm:pt>
    <dgm:pt modelId="{1AD326E7-8275-409E-8CB1-4051B456A06F}" type="pres">
      <dgm:prSet presAssocID="{E5AA975D-5CA1-4CA5-B014-5D8C1B8E636D}" presName="thickLine" presStyleLbl="alignNode1" presStyleIdx="4" presStyleCnt="6"/>
      <dgm:spPr/>
    </dgm:pt>
    <dgm:pt modelId="{2D40A51F-5E0A-44A1-8A02-205369321F90}" type="pres">
      <dgm:prSet presAssocID="{E5AA975D-5CA1-4CA5-B014-5D8C1B8E636D}" presName="horz1" presStyleCnt="0"/>
      <dgm:spPr/>
    </dgm:pt>
    <dgm:pt modelId="{4E6B247A-FB62-40A8-9A2B-E45DFF9AD428}" type="pres">
      <dgm:prSet presAssocID="{E5AA975D-5CA1-4CA5-B014-5D8C1B8E636D}" presName="tx1" presStyleLbl="revTx" presStyleIdx="4" presStyleCnt="6"/>
      <dgm:spPr/>
    </dgm:pt>
    <dgm:pt modelId="{63D1058A-6667-457D-AC53-72681DC4613F}" type="pres">
      <dgm:prSet presAssocID="{E5AA975D-5CA1-4CA5-B014-5D8C1B8E636D}" presName="vert1" presStyleCnt="0"/>
      <dgm:spPr/>
    </dgm:pt>
    <dgm:pt modelId="{5870A00A-56E0-456A-AA36-2E3C2E59CC57}" type="pres">
      <dgm:prSet presAssocID="{97B3042D-1F36-4314-9C14-FB2D7F43C5DB}" presName="thickLine" presStyleLbl="alignNode1" presStyleIdx="5" presStyleCnt="6" custLinFactNeighborX="827" custLinFactNeighborY="-65433"/>
      <dgm:spPr/>
    </dgm:pt>
    <dgm:pt modelId="{89A19F13-A813-4969-B55C-EC4CF4FF1BF3}" type="pres">
      <dgm:prSet presAssocID="{97B3042D-1F36-4314-9C14-FB2D7F43C5DB}" presName="horz1" presStyleCnt="0"/>
      <dgm:spPr/>
    </dgm:pt>
    <dgm:pt modelId="{481FA1D2-53E5-433B-9679-60759F4B642F}" type="pres">
      <dgm:prSet presAssocID="{97B3042D-1F36-4314-9C14-FB2D7F43C5DB}" presName="tx1" presStyleLbl="revTx" presStyleIdx="5" presStyleCnt="6"/>
      <dgm:spPr/>
    </dgm:pt>
    <dgm:pt modelId="{72C8D8C7-661C-49DC-A477-70C4F872FADD}" type="pres">
      <dgm:prSet presAssocID="{97B3042D-1F36-4314-9C14-FB2D7F43C5DB}" presName="vert1" presStyleCnt="0"/>
      <dgm:spPr/>
    </dgm:pt>
  </dgm:ptLst>
  <dgm:cxnLst>
    <dgm:cxn modelId="{C64D7E13-2B22-4518-AF4D-F4141FFCC636}" srcId="{A95DF124-A607-4609-A8E3-A9B63414A242}" destId="{841B94A9-9245-434B-B744-7F5410E8780A}" srcOrd="3" destOrd="0" parTransId="{E5563482-FF3E-4F85-B36E-960A70005BB3}" sibTransId="{D51F204C-326F-43BE-B9D4-13C0ECD9B031}"/>
    <dgm:cxn modelId="{BE67C35F-933A-43A5-BA13-52B7C9CC7F18}" type="presOf" srcId="{26668BD6-A3E2-4602-944C-49730230316E}" destId="{87415ECD-506B-44ED-99A7-F14D9C59795D}" srcOrd="0" destOrd="0" presId="urn:microsoft.com/office/officeart/2008/layout/LinedList"/>
    <dgm:cxn modelId="{46984461-1664-4DC2-A5CA-7889678EDE75}" srcId="{A95DF124-A607-4609-A8E3-A9B63414A242}" destId="{97B3042D-1F36-4314-9C14-FB2D7F43C5DB}" srcOrd="5" destOrd="0" parTransId="{6AB2DBC3-36AE-4ABA-832B-29E686209ABA}" sibTransId="{F95AB606-EFC3-4B07-AD95-256C934179F4}"/>
    <dgm:cxn modelId="{BB9C1A66-69CD-443F-BF6B-8600A31ECD9B}" type="presOf" srcId="{E5AA975D-5CA1-4CA5-B014-5D8C1B8E636D}" destId="{4E6B247A-FB62-40A8-9A2B-E45DFF9AD428}" srcOrd="0" destOrd="0" presId="urn:microsoft.com/office/officeart/2008/layout/LinedList"/>
    <dgm:cxn modelId="{7FA46346-D2BB-417A-BEBE-485C8C2FFA15}" type="presOf" srcId="{97B3042D-1F36-4314-9C14-FB2D7F43C5DB}" destId="{481FA1D2-53E5-433B-9679-60759F4B642F}" srcOrd="0" destOrd="0" presId="urn:microsoft.com/office/officeart/2008/layout/LinedList"/>
    <dgm:cxn modelId="{91B9B847-CD32-43BB-8A53-0E022C49CC7C}" srcId="{A95DF124-A607-4609-A8E3-A9B63414A242}" destId="{26668BD6-A3E2-4602-944C-49730230316E}" srcOrd="0" destOrd="0" parTransId="{15AD826D-6E57-4526-9E96-B159F515F2BE}" sibTransId="{2F4B85BD-3B20-492B-847C-53369E310E9B}"/>
    <dgm:cxn modelId="{682F706A-1ED4-4746-B0D7-25144A42248C}" type="presOf" srcId="{841B94A9-9245-434B-B744-7F5410E8780A}" destId="{2A165FCF-D0BC-4998-9E47-CB3BF6300BC2}" srcOrd="0" destOrd="0" presId="urn:microsoft.com/office/officeart/2008/layout/LinedList"/>
    <dgm:cxn modelId="{264EDB74-B8B0-4809-8B3B-256BFB1D499E}" type="presOf" srcId="{E80E3885-F52A-41A4-B6B9-510E0C0B9144}" destId="{6BA77F3A-DE4A-4FE4-93F0-C3EB25E1BFB6}" srcOrd="0" destOrd="0" presId="urn:microsoft.com/office/officeart/2008/layout/LinedList"/>
    <dgm:cxn modelId="{F5322D7C-8CDB-48AC-8722-14ECCC3B0528}" srcId="{A95DF124-A607-4609-A8E3-A9B63414A242}" destId="{5C907B0B-03D2-448A-B91E-D61D5C58B427}" srcOrd="2" destOrd="0" parTransId="{DFABF9F8-B22A-4A6F-A627-BD141D00FB23}" sibTransId="{5FD11DC7-A5AA-4873-A9BF-6B06529C29CF}"/>
    <dgm:cxn modelId="{9A5845A6-0340-4642-AB23-F89446EEF57F}" srcId="{A95DF124-A607-4609-A8E3-A9B63414A242}" destId="{E5AA975D-5CA1-4CA5-B014-5D8C1B8E636D}" srcOrd="4" destOrd="0" parTransId="{34438E12-10C9-4A9A-B859-F55A7CFB4810}" sibTransId="{86C0650C-85A1-4A73-9726-EE7DBA1A3C2B}"/>
    <dgm:cxn modelId="{A9B5DDB5-A45C-483F-9906-4AC548AFACC7}" srcId="{A95DF124-A607-4609-A8E3-A9B63414A242}" destId="{E80E3885-F52A-41A4-B6B9-510E0C0B9144}" srcOrd="1" destOrd="0" parTransId="{FDE14C46-8DDD-45FF-91FA-93F256503702}" sibTransId="{9A713C44-D442-44C0-A1EA-5E39026C7ECC}"/>
    <dgm:cxn modelId="{6F4CB2C3-7E2D-46F7-9F7C-DCCC2A2A5719}" type="presOf" srcId="{5C907B0B-03D2-448A-B91E-D61D5C58B427}" destId="{682B2F07-927B-46A6-9FA1-25C6E69D3FF7}" srcOrd="0" destOrd="0" presId="urn:microsoft.com/office/officeart/2008/layout/LinedList"/>
    <dgm:cxn modelId="{0838D0CB-915D-4234-9F21-41294F898125}" type="presOf" srcId="{A95DF124-A607-4609-A8E3-A9B63414A242}" destId="{D14A97D7-AF33-444C-B59B-F83C116F5D96}" srcOrd="0" destOrd="0" presId="urn:microsoft.com/office/officeart/2008/layout/LinedList"/>
    <dgm:cxn modelId="{8CA06367-B0D5-42BF-B1F1-A0FE9CFF5993}" type="presParOf" srcId="{D14A97D7-AF33-444C-B59B-F83C116F5D96}" destId="{54304372-2A61-48AB-94EB-22A822BA283A}" srcOrd="0" destOrd="0" presId="urn:microsoft.com/office/officeart/2008/layout/LinedList"/>
    <dgm:cxn modelId="{28507721-1FB5-4D08-92CB-6E89A3DBAF7F}" type="presParOf" srcId="{D14A97D7-AF33-444C-B59B-F83C116F5D96}" destId="{B5283134-98AF-4D0B-9F94-08BE81765106}" srcOrd="1" destOrd="0" presId="urn:microsoft.com/office/officeart/2008/layout/LinedList"/>
    <dgm:cxn modelId="{483E59C1-16E8-4952-812C-B0089CE648D1}" type="presParOf" srcId="{B5283134-98AF-4D0B-9F94-08BE81765106}" destId="{87415ECD-506B-44ED-99A7-F14D9C59795D}" srcOrd="0" destOrd="0" presId="urn:microsoft.com/office/officeart/2008/layout/LinedList"/>
    <dgm:cxn modelId="{58E72A36-E073-46E3-AC52-408E9EBD4A7F}" type="presParOf" srcId="{B5283134-98AF-4D0B-9F94-08BE81765106}" destId="{BC3AECEF-5174-4A0A-AB93-3EFA0E4AC31F}" srcOrd="1" destOrd="0" presId="urn:microsoft.com/office/officeart/2008/layout/LinedList"/>
    <dgm:cxn modelId="{0DFAF28D-52BD-4449-9C5D-A168EC49513F}" type="presParOf" srcId="{D14A97D7-AF33-444C-B59B-F83C116F5D96}" destId="{540CCB86-1CEE-4226-9990-E1BCC5DEC773}" srcOrd="2" destOrd="0" presId="urn:microsoft.com/office/officeart/2008/layout/LinedList"/>
    <dgm:cxn modelId="{51CBF4FB-6AC2-43AD-BFE9-E1441612032B}" type="presParOf" srcId="{D14A97D7-AF33-444C-B59B-F83C116F5D96}" destId="{280715CD-9F12-47FD-B9C2-765E0D02AA41}" srcOrd="3" destOrd="0" presId="urn:microsoft.com/office/officeart/2008/layout/LinedList"/>
    <dgm:cxn modelId="{1DBECC1E-3C7D-436B-BE11-B7090D9DEBCD}" type="presParOf" srcId="{280715CD-9F12-47FD-B9C2-765E0D02AA41}" destId="{6BA77F3A-DE4A-4FE4-93F0-C3EB25E1BFB6}" srcOrd="0" destOrd="0" presId="urn:microsoft.com/office/officeart/2008/layout/LinedList"/>
    <dgm:cxn modelId="{FB6FEFFE-9E80-43DA-881D-E5FF6EBC44EA}" type="presParOf" srcId="{280715CD-9F12-47FD-B9C2-765E0D02AA41}" destId="{77D8D973-11B8-4AB3-A596-D072B8BFB134}" srcOrd="1" destOrd="0" presId="urn:microsoft.com/office/officeart/2008/layout/LinedList"/>
    <dgm:cxn modelId="{E64058F9-A800-45E8-9828-75797AFEDDC9}" type="presParOf" srcId="{D14A97D7-AF33-444C-B59B-F83C116F5D96}" destId="{D8DB5533-AAF3-4A72-B896-20080BFAFCAF}" srcOrd="4" destOrd="0" presId="urn:microsoft.com/office/officeart/2008/layout/LinedList"/>
    <dgm:cxn modelId="{42E1A422-3B6E-4149-86FD-04855772A50C}" type="presParOf" srcId="{D14A97D7-AF33-444C-B59B-F83C116F5D96}" destId="{F82D5F98-ADCC-452E-88B2-8F62975746C6}" srcOrd="5" destOrd="0" presId="urn:microsoft.com/office/officeart/2008/layout/LinedList"/>
    <dgm:cxn modelId="{19BCA587-F467-46B5-B5E8-2B7E196D40DA}" type="presParOf" srcId="{F82D5F98-ADCC-452E-88B2-8F62975746C6}" destId="{682B2F07-927B-46A6-9FA1-25C6E69D3FF7}" srcOrd="0" destOrd="0" presId="urn:microsoft.com/office/officeart/2008/layout/LinedList"/>
    <dgm:cxn modelId="{F5D5D4ED-2D8E-4451-ABC0-774E75AF9DE1}" type="presParOf" srcId="{F82D5F98-ADCC-452E-88B2-8F62975746C6}" destId="{96CF3F99-47C1-410D-BA3B-5633AA942091}" srcOrd="1" destOrd="0" presId="urn:microsoft.com/office/officeart/2008/layout/LinedList"/>
    <dgm:cxn modelId="{7E463EF7-5EDE-4DF8-9E1A-4792A614044A}" type="presParOf" srcId="{D14A97D7-AF33-444C-B59B-F83C116F5D96}" destId="{14613C14-276F-4B17-A388-775D32AE16AA}" srcOrd="6" destOrd="0" presId="urn:microsoft.com/office/officeart/2008/layout/LinedList"/>
    <dgm:cxn modelId="{943FA954-A632-4DD8-B744-FFCEE57D3DE1}" type="presParOf" srcId="{D14A97D7-AF33-444C-B59B-F83C116F5D96}" destId="{6438FD81-521C-494B-8EF2-6A927D3B1CB5}" srcOrd="7" destOrd="0" presId="urn:microsoft.com/office/officeart/2008/layout/LinedList"/>
    <dgm:cxn modelId="{B7A884E8-F88B-4CC6-94CB-75A719997C3F}" type="presParOf" srcId="{6438FD81-521C-494B-8EF2-6A927D3B1CB5}" destId="{2A165FCF-D0BC-4998-9E47-CB3BF6300BC2}" srcOrd="0" destOrd="0" presId="urn:microsoft.com/office/officeart/2008/layout/LinedList"/>
    <dgm:cxn modelId="{E9CF1BF5-81E7-4C5E-B0A5-D681FF9FAC07}" type="presParOf" srcId="{6438FD81-521C-494B-8EF2-6A927D3B1CB5}" destId="{21F38ECA-EC68-4C1D-BAD7-E62EB2F3D6F3}" srcOrd="1" destOrd="0" presId="urn:microsoft.com/office/officeart/2008/layout/LinedList"/>
    <dgm:cxn modelId="{D448E8C0-2FE4-4F82-97A3-D947912CAF4D}" type="presParOf" srcId="{D14A97D7-AF33-444C-B59B-F83C116F5D96}" destId="{1AD326E7-8275-409E-8CB1-4051B456A06F}" srcOrd="8" destOrd="0" presId="urn:microsoft.com/office/officeart/2008/layout/LinedList"/>
    <dgm:cxn modelId="{780A8D29-8F19-4E5D-A7C3-D00CFAEDE6BF}" type="presParOf" srcId="{D14A97D7-AF33-444C-B59B-F83C116F5D96}" destId="{2D40A51F-5E0A-44A1-8A02-205369321F90}" srcOrd="9" destOrd="0" presId="urn:microsoft.com/office/officeart/2008/layout/LinedList"/>
    <dgm:cxn modelId="{01CA8638-6347-44B0-A603-1F43776FA91A}" type="presParOf" srcId="{2D40A51F-5E0A-44A1-8A02-205369321F90}" destId="{4E6B247A-FB62-40A8-9A2B-E45DFF9AD428}" srcOrd="0" destOrd="0" presId="urn:microsoft.com/office/officeart/2008/layout/LinedList"/>
    <dgm:cxn modelId="{F0C2CA4E-1CE1-42B9-9C5D-339BBC179691}" type="presParOf" srcId="{2D40A51F-5E0A-44A1-8A02-205369321F90}" destId="{63D1058A-6667-457D-AC53-72681DC4613F}" srcOrd="1" destOrd="0" presId="urn:microsoft.com/office/officeart/2008/layout/LinedList"/>
    <dgm:cxn modelId="{07DFBD49-9F91-4071-BB18-91CB9F1C917B}" type="presParOf" srcId="{D14A97D7-AF33-444C-B59B-F83C116F5D96}" destId="{5870A00A-56E0-456A-AA36-2E3C2E59CC57}" srcOrd="10" destOrd="0" presId="urn:microsoft.com/office/officeart/2008/layout/LinedList"/>
    <dgm:cxn modelId="{889E77CA-7A30-4EDE-9ACC-2F28B94270E8}" type="presParOf" srcId="{D14A97D7-AF33-444C-B59B-F83C116F5D96}" destId="{89A19F13-A813-4969-B55C-EC4CF4FF1BF3}" srcOrd="11" destOrd="0" presId="urn:microsoft.com/office/officeart/2008/layout/LinedList"/>
    <dgm:cxn modelId="{5CE54721-6141-4FA8-B195-C8D1F39375B0}" type="presParOf" srcId="{89A19F13-A813-4969-B55C-EC4CF4FF1BF3}" destId="{481FA1D2-53E5-433B-9679-60759F4B642F}" srcOrd="0" destOrd="0" presId="urn:microsoft.com/office/officeart/2008/layout/LinedList"/>
    <dgm:cxn modelId="{DFD69C55-CE10-4597-82A9-F254001ED309}" type="presParOf" srcId="{89A19F13-A813-4969-B55C-EC4CF4FF1BF3}" destId="{72C8D8C7-661C-49DC-A477-70C4F872FAD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04372-2A61-48AB-94EB-22A822BA283A}">
      <dsp:nvSpPr>
        <dsp:cNvPr id="0" name=""/>
        <dsp:cNvSpPr/>
      </dsp:nvSpPr>
      <dsp:spPr>
        <a:xfrm>
          <a:off x="0" y="5413"/>
          <a:ext cx="115139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415ECD-506B-44ED-99A7-F14D9C59795D}">
      <dsp:nvSpPr>
        <dsp:cNvPr id="0" name=""/>
        <dsp:cNvSpPr/>
      </dsp:nvSpPr>
      <dsp:spPr>
        <a:xfrm>
          <a:off x="0" y="5413"/>
          <a:ext cx="11502730" cy="218770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Boje u jaslicama imaju ključnu ulogu u razvoju djece-one ne samo da oblikuju prostor u kojem djeca borave ,vec aktivno utjecu na njihovu percepciju,emocije,ponašanje i sposobnost učenja.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Pravilnim odabirom boja,potičemo na osjecaj sigurnosti,razvijamo mastu i podržavamo prirodni ritam igre i odmora,stvarajući tako harmonično okruzenje za rast i razvoj</a:t>
          </a:r>
          <a:endParaRPr lang="en-US" sz="2200" kern="1200" dirty="0"/>
        </a:p>
      </dsp:txBody>
      <dsp:txXfrm>
        <a:off x="0" y="5413"/>
        <a:ext cx="11502730" cy="2187707"/>
      </dsp:txXfrm>
    </dsp:sp>
    <dsp:sp modelId="{540CCB86-1CEE-4226-9990-E1BCC5DEC773}">
      <dsp:nvSpPr>
        <dsp:cNvPr id="0" name=""/>
        <dsp:cNvSpPr/>
      </dsp:nvSpPr>
      <dsp:spPr>
        <a:xfrm>
          <a:off x="0" y="2193120"/>
          <a:ext cx="115139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A77F3A-DE4A-4FE4-93F0-C3EB25E1BFB6}">
      <dsp:nvSpPr>
        <dsp:cNvPr id="0" name=""/>
        <dsp:cNvSpPr/>
      </dsp:nvSpPr>
      <dsp:spPr>
        <a:xfrm>
          <a:off x="0" y="2193120"/>
          <a:ext cx="11513975" cy="83672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Stimulacija razvoja:razvoj percepcije,što potiče govorni razvoj</a:t>
          </a:r>
          <a:endParaRPr lang="en-US" sz="2200" kern="1200" dirty="0"/>
        </a:p>
      </dsp:txBody>
      <dsp:txXfrm>
        <a:off x="0" y="2193120"/>
        <a:ext cx="11513975" cy="836720"/>
      </dsp:txXfrm>
    </dsp:sp>
    <dsp:sp modelId="{D8DB5533-AAF3-4A72-B896-20080BFAFCAF}">
      <dsp:nvSpPr>
        <dsp:cNvPr id="0" name=""/>
        <dsp:cNvSpPr/>
      </dsp:nvSpPr>
      <dsp:spPr>
        <a:xfrm>
          <a:off x="0" y="3029841"/>
          <a:ext cx="115139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2B2F07-927B-46A6-9FA1-25C6E69D3FF7}">
      <dsp:nvSpPr>
        <dsp:cNvPr id="0" name=""/>
        <dsp:cNvSpPr/>
      </dsp:nvSpPr>
      <dsp:spPr>
        <a:xfrm>
          <a:off x="0" y="3029841"/>
          <a:ext cx="11513975" cy="83672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Emocionalni utjecaj: topli tonovi, hladni tonovi, neutralne boje</a:t>
          </a:r>
          <a:endParaRPr lang="en-US" sz="2200" kern="1200"/>
        </a:p>
      </dsp:txBody>
      <dsp:txXfrm>
        <a:off x="0" y="3029841"/>
        <a:ext cx="11513975" cy="836720"/>
      </dsp:txXfrm>
    </dsp:sp>
    <dsp:sp modelId="{14613C14-276F-4B17-A388-775D32AE16AA}">
      <dsp:nvSpPr>
        <dsp:cNvPr id="0" name=""/>
        <dsp:cNvSpPr/>
      </dsp:nvSpPr>
      <dsp:spPr>
        <a:xfrm>
          <a:off x="0" y="3866562"/>
          <a:ext cx="115139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165FCF-D0BC-4998-9E47-CB3BF6300BC2}">
      <dsp:nvSpPr>
        <dsp:cNvPr id="0" name=""/>
        <dsp:cNvSpPr/>
      </dsp:nvSpPr>
      <dsp:spPr>
        <a:xfrm>
          <a:off x="0" y="3866562"/>
          <a:ext cx="11513975" cy="83672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Poticanje kreativnosti i igre</a:t>
          </a:r>
          <a:endParaRPr lang="en-US" sz="2200" kern="1200"/>
        </a:p>
      </dsp:txBody>
      <dsp:txXfrm>
        <a:off x="0" y="3866562"/>
        <a:ext cx="11513975" cy="836720"/>
      </dsp:txXfrm>
    </dsp:sp>
    <dsp:sp modelId="{1AD326E7-8275-409E-8CB1-4051B456A06F}">
      <dsp:nvSpPr>
        <dsp:cNvPr id="0" name=""/>
        <dsp:cNvSpPr/>
      </dsp:nvSpPr>
      <dsp:spPr>
        <a:xfrm>
          <a:off x="0" y="4703283"/>
          <a:ext cx="115139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6B247A-FB62-40A8-9A2B-E45DFF9AD428}">
      <dsp:nvSpPr>
        <dsp:cNvPr id="0" name=""/>
        <dsp:cNvSpPr/>
      </dsp:nvSpPr>
      <dsp:spPr>
        <a:xfrm>
          <a:off x="0" y="4703283"/>
          <a:ext cx="11513975" cy="83672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Organizacija prostora</a:t>
          </a:r>
          <a:endParaRPr lang="en-US" sz="2200" kern="1200"/>
        </a:p>
      </dsp:txBody>
      <dsp:txXfrm>
        <a:off x="0" y="4703283"/>
        <a:ext cx="11513975" cy="836720"/>
      </dsp:txXfrm>
    </dsp:sp>
    <dsp:sp modelId="{5870A00A-56E0-456A-AA36-2E3C2E59CC57}">
      <dsp:nvSpPr>
        <dsp:cNvPr id="0" name=""/>
        <dsp:cNvSpPr/>
      </dsp:nvSpPr>
      <dsp:spPr>
        <a:xfrm>
          <a:off x="0" y="4992512"/>
          <a:ext cx="115139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1FA1D2-53E5-433B-9679-60759F4B642F}">
      <dsp:nvSpPr>
        <dsp:cNvPr id="0" name=""/>
        <dsp:cNvSpPr/>
      </dsp:nvSpPr>
      <dsp:spPr>
        <a:xfrm>
          <a:off x="0" y="5540004"/>
          <a:ext cx="11513975" cy="83672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Socijalni razvoj</a:t>
          </a:r>
          <a:endParaRPr lang="en-US" sz="2200" kern="1200"/>
        </a:p>
      </dsp:txBody>
      <dsp:txXfrm>
        <a:off x="0" y="5540004"/>
        <a:ext cx="11513975" cy="836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3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2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1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8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4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5/25/2025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5/25/2025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7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5/25/2025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7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8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1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5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graphis.com/blog/como-son-los-colores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A32057F-F015-B1B2-4E3E-2307F8EFC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FDB6E-1DD9-8335-A7B2-90A87FD08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>
            <a:normAutofit/>
          </a:bodyPr>
          <a:lstStyle/>
          <a:p>
            <a:pPr algn="l"/>
            <a:r>
              <a:rPr lang="hr-HR" sz="5400" dirty="0"/>
              <a:t>BOJE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55775-BC3A-D6AC-069E-486A7393D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6"/>
            <a:ext cx="5455422" cy="152017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hr-HR" dirty="0"/>
              <a:t>Odgajateljice:</a:t>
            </a:r>
          </a:p>
          <a:p>
            <a:pPr algn="l"/>
            <a:r>
              <a:rPr lang="hr-HR" dirty="0"/>
              <a:t>Silvija Kiš i Lidija Čeko</a:t>
            </a:r>
          </a:p>
          <a:p>
            <a:pPr algn="l"/>
            <a:r>
              <a:rPr lang="hr-HR" dirty="0"/>
              <a:t>Jaslice Poreč,skupina bubamarice</a:t>
            </a:r>
          </a:p>
          <a:p>
            <a:pPr algn="l"/>
            <a:r>
              <a:rPr lang="hr-HR" dirty="0"/>
              <a:t>svibanj2025</a:t>
            </a:r>
          </a:p>
        </p:txBody>
      </p:sp>
      <p:pic>
        <p:nvPicPr>
          <p:cNvPr id="4" name="Picture 3" descr="A splash of colours on a white surface">
            <a:extLst>
              <a:ext uri="{FF2B5EF4-FFF2-40B4-BE49-F238E27FC236}">
                <a16:creationId xmlns:a16="http://schemas.microsoft.com/office/drawing/2014/main" id="{83AE8861-DE43-4BA9-827D-CCC692A3A2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088"/>
          <a:stretch>
            <a:fillRect/>
          </a:stretch>
        </p:blipFill>
        <p:spPr>
          <a:xfrm>
            <a:off x="20" y="1"/>
            <a:ext cx="6575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89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A490-963E-4FE5-0BA3-4BC859200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DC9AD-D7E2-A5AB-6EB3-518228640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Kako smo vec spomenuli,prateci dječji interes oformili smo centar boja te osmislili razne aktivnosti kako bi djeci na zanimljiv nacin prikazali osnovne boje.</a:t>
            </a:r>
          </a:p>
          <a:p>
            <a:r>
              <a:rPr lang="hr-HR" dirty="0"/>
              <a:t>Percepcija se kod djece razvija s osnovnim bojama;zuta,crvena,plava i zelena..a tijekom ranog djetinstva dijete uči prepoznavati boje,imenovati ih i razvrstavati.</a:t>
            </a:r>
          </a:p>
          <a:p>
            <a:r>
              <a:rPr lang="hr-HR" dirty="0"/>
              <a:t>Boje su tihi vodič djecjeg razvoja,kroz igru ,mir i poticaj grade temelje za sretno i zdravo djetinstvo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2515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0F0B-CF8E-BAA9-5C7B-6FA5925B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811" y="2296742"/>
            <a:ext cx="10653578" cy="1132258"/>
          </a:xfrm>
        </p:spPr>
        <p:txBody>
          <a:bodyPr>
            <a:normAutofit/>
          </a:bodyPr>
          <a:lstStyle/>
          <a:p>
            <a:r>
              <a:rPr lang="hr-HR" sz="7200" dirty="0"/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397083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3572A-F82C-7A4A-04CF-A23EA7C0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1527048"/>
          </a:xfrm>
        </p:spPr>
        <p:txBody>
          <a:bodyPr anchor="b">
            <a:normAutofit/>
          </a:bodyPr>
          <a:lstStyle/>
          <a:p>
            <a:r>
              <a:rPr lang="hr-HR" dirty="0"/>
              <a:t>Uvod </a:t>
            </a:r>
          </a:p>
        </p:txBody>
      </p:sp>
      <p:pic>
        <p:nvPicPr>
          <p:cNvPr id="5" name="Picture 4" descr="A rainbow swirl of colors&#10;&#10;AI-generated content may be incorrect.">
            <a:extLst>
              <a:ext uri="{FF2B5EF4-FFF2-40B4-BE49-F238E27FC236}">
                <a16:creationId xmlns:a16="http://schemas.microsoft.com/office/drawing/2014/main" id="{ED987C9C-022C-3964-FA6E-5770D12B1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704" r="29546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B16B-E6B1-7AF9-D2D4-9ED3E548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3" y="2214282"/>
            <a:ext cx="5916169" cy="4095078"/>
          </a:xfrm>
        </p:spPr>
        <p:txBody>
          <a:bodyPr>
            <a:normAutofit/>
          </a:bodyPr>
          <a:lstStyle/>
          <a:p>
            <a:r>
              <a:rPr lang="hr-HR" sz="1800" dirty="0"/>
              <a:t>Tijekom odgojno-obrazovnog rada uočili smo da nekolicina djece prepoznaje i imenuje boje dok smo kod ostalih primjetile interes za spoznavanje boja...</a:t>
            </a:r>
          </a:p>
        </p:txBody>
      </p:sp>
    </p:spTree>
    <p:extLst>
      <p:ext uri="{BB962C8B-B14F-4D97-AF65-F5344CB8AC3E}">
        <p14:creationId xmlns:p14="http://schemas.microsoft.com/office/powerpoint/2010/main" val="70166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A57B90-B92C-2765-7DEE-ADAF6DEF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FB853D5E-8922-D720-ECF4-A0B0C47A5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726743"/>
              </p:ext>
            </p:extLst>
          </p:nvPr>
        </p:nvGraphicFramePr>
        <p:xfrm>
          <a:off x="339012" y="475861"/>
          <a:ext cx="11513975" cy="6382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2339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48C9DD2-989F-8CA3-3946-7AA643BD0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A272DF-0B24-D2E8-40AA-E7DB463A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4590288" cy="1527048"/>
          </a:xfrm>
        </p:spPr>
        <p:txBody>
          <a:bodyPr anchor="b">
            <a:normAutofit/>
          </a:bodyPr>
          <a:lstStyle/>
          <a:p>
            <a:r>
              <a:rPr lang="hr-HR" dirty="0"/>
              <a:t>Različite didaktičke igre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68947-4C3D-87EB-C7F4-B1DFD18E7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4590288" cy="4096512"/>
          </a:xfrm>
        </p:spPr>
        <p:txBody>
          <a:bodyPr>
            <a:normAutofit/>
          </a:bodyPr>
          <a:lstStyle/>
          <a:p>
            <a:r>
              <a:rPr lang="hr-HR" sz="1800" dirty="0"/>
              <a:t>Razvoj koordinacije, preciznosti u baratanju predmetima  </a:t>
            </a:r>
          </a:p>
          <a:p>
            <a:r>
              <a:rPr lang="hr-HR" sz="1800" dirty="0"/>
              <a:t>(sparivanje,nizanje,pridruživsnje,uspoređivanje)</a:t>
            </a:r>
          </a:p>
          <a:p>
            <a:endParaRPr lang="hr-HR" sz="1800" dirty="0"/>
          </a:p>
          <a:p>
            <a:r>
              <a:rPr lang="hr-HR" sz="3600" b="1" dirty="0"/>
              <a:t>Umetanje: </a:t>
            </a:r>
          </a:p>
          <a:p>
            <a:endParaRPr lang="hr-HR" sz="1800" dirty="0"/>
          </a:p>
          <a:p>
            <a:pPr marL="0" indent="0">
              <a:buNone/>
            </a:pPr>
            <a:endParaRPr lang="hr-HR" sz="1800" dirty="0"/>
          </a:p>
        </p:txBody>
      </p:sp>
      <p:pic>
        <p:nvPicPr>
          <p:cNvPr id="7" name="Picture 6" descr="A group of young girls playing with a craft&#10;&#10;AI-generated content may be incorrect.">
            <a:extLst>
              <a:ext uri="{FF2B5EF4-FFF2-40B4-BE49-F238E27FC236}">
                <a16:creationId xmlns:a16="http://schemas.microsoft.com/office/drawing/2014/main" id="{194E33DE-F644-9D6B-F4D8-0FD14996B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r="-3" b="-3"/>
          <a:stretch>
            <a:fillRect/>
          </a:stretch>
        </p:blipFill>
        <p:spPr>
          <a:xfrm>
            <a:off x="6092952" y="10"/>
            <a:ext cx="6092183" cy="4312936"/>
          </a:xfrm>
          <a:prstGeom prst="rect">
            <a:avLst/>
          </a:prstGeom>
        </p:spPr>
      </p:pic>
      <p:pic>
        <p:nvPicPr>
          <p:cNvPr id="5" name="Picture 4" descr="A group of children playing with paper&#10;&#10;AI-generated content may be incorrect.">
            <a:extLst>
              <a:ext uri="{FF2B5EF4-FFF2-40B4-BE49-F238E27FC236}">
                <a16:creationId xmlns:a16="http://schemas.microsoft.com/office/drawing/2014/main" id="{CEF2EF08-EAB3-E952-36A8-69971E10A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r="3" b="3"/>
          <a:stretch>
            <a:fillRect/>
          </a:stretch>
        </p:blipFill>
        <p:spPr>
          <a:xfrm>
            <a:off x="6096001" y="4368684"/>
            <a:ext cx="3021606" cy="2489316"/>
          </a:xfrm>
          <a:prstGeom prst="rect">
            <a:avLst/>
          </a:prstGeom>
        </p:spPr>
      </p:pic>
      <p:pic>
        <p:nvPicPr>
          <p:cNvPr id="9" name="Picture 8" descr="A group of kids playing with a puzzle&#10;&#10;AI-generated content may be incorrect.">
            <a:extLst>
              <a:ext uri="{FF2B5EF4-FFF2-40B4-BE49-F238E27FC236}">
                <a16:creationId xmlns:a16="http://schemas.microsoft.com/office/drawing/2014/main" id="{ADA27A1B-4CAA-43BD-0F7E-D61FBBD6D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32" b="-3"/>
          <a:stretch>
            <a:fillRect/>
          </a:stretch>
        </p:blipFill>
        <p:spPr>
          <a:xfrm rot="5400000">
            <a:off x="9438445" y="4104445"/>
            <a:ext cx="2489316" cy="30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7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oup of kids playing with balls&#10;&#10;AI-generated content may be incorrect.">
            <a:extLst>
              <a:ext uri="{FF2B5EF4-FFF2-40B4-BE49-F238E27FC236}">
                <a16:creationId xmlns:a16="http://schemas.microsoft.com/office/drawing/2014/main" id="{420E705D-1DE4-8BAF-007E-0930D795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r="9168" b="-2"/>
          <a:stretch>
            <a:fillRect/>
          </a:stretch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7" name="Picture 6" descr="A child playing with balls&#10;&#10;AI-generated content may be incorrect.">
            <a:extLst>
              <a:ext uri="{FF2B5EF4-FFF2-40B4-BE49-F238E27FC236}">
                <a16:creationId xmlns:a16="http://schemas.microsoft.com/office/drawing/2014/main" id="{BC277E3B-E26F-2DB1-DAFC-F74E0EF7A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r="17232" b="-2"/>
          <a:stretch>
            <a:fillRect/>
          </a:stretch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5" name="Picture 4" descr="A group of kids playing with balls&#10;&#10;AI-generated content may be incorrect.">
            <a:extLst>
              <a:ext uri="{FF2B5EF4-FFF2-40B4-BE49-F238E27FC236}">
                <a16:creationId xmlns:a16="http://schemas.microsoft.com/office/drawing/2014/main" id="{AAC6DB85-0A9B-D9F9-9DC2-CC881E91D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r="15413" b="-2"/>
          <a:stretch>
            <a:fillRect/>
          </a:stretch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53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CE700A5-EB44-D5CA-B557-CF2C29EE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FA5A4-FC28-E9B4-0457-6B01F0F5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209" y="4343252"/>
            <a:ext cx="8728364" cy="8898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Pridruživanje:</a:t>
            </a:r>
          </a:p>
        </p:txBody>
      </p:sp>
      <p:pic>
        <p:nvPicPr>
          <p:cNvPr id="11" name="Picture 10" descr="A young child playing with a paper&#10;&#10;AI-generated content may be incorrect.">
            <a:extLst>
              <a:ext uri="{FF2B5EF4-FFF2-40B4-BE49-F238E27FC236}">
                <a16:creationId xmlns:a16="http://schemas.microsoft.com/office/drawing/2014/main" id="{5DB4855C-A086-B093-2EEB-E30803B22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28" y="630278"/>
            <a:ext cx="2635899" cy="3514533"/>
          </a:xfrm>
          <a:prstGeom prst="rect">
            <a:avLst/>
          </a:prstGeom>
        </p:spPr>
      </p:pic>
      <p:pic>
        <p:nvPicPr>
          <p:cNvPr id="7" name="Picture 6" descr="A child playing with paper&#10;&#10;AI-generated content may be incorrect.">
            <a:extLst>
              <a:ext uri="{FF2B5EF4-FFF2-40B4-BE49-F238E27FC236}">
                <a16:creationId xmlns:a16="http://schemas.microsoft.com/office/drawing/2014/main" id="{85C7E71C-6DB1-CEBC-C059-E27667DDD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5750" y="1069595"/>
            <a:ext cx="3514533" cy="2635899"/>
          </a:xfrm>
          <a:prstGeom prst="rect">
            <a:avLst/>
          </a:prstGeom>
        </p:spPr>
      </p:pic>
      <p:pic>
        <p:nvPicPr>
          <p:cNvPr id="5" name="Picture 4" descr="A child playing with a cardboard board&#10;&#10;AI-generated content may be incorrect.">
            <a:extLst>
              <a:ext uri="{FF2B5EF4-FFF2-40B4-BE49-F238E27FC236}">
                <a16:creationId xmlns:a16="http://schemas.microsoft.com/office/drawing/2014/main" id="{4A267D40-FFE7-6CCB-EEC6-5C255666B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89" y="630278"/>
            <a:ext cx="2635900" cy="35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4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352E8C1-03EF-3B8D-5612-4CDB1E01E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BE045-B1DA-DFAF-FBB1-989A3876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795" y="1567592"/>
            <a:ext cx="3398250" cy="2208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Grupiranje:</a:t>
            </a:r>
          </a:p>
        </p:txBody>
      </p:sp>
      <p:pic>
        <p:nvPicPr>
          <p:cNvPr id="7" name="Picture 6" descr="A child holding a piece of paper with pegs&#10;&#10;AI-generated content may be incorrect.">
            <a:extLst>
              <a:ext uri="{FF2B5EF4-FFF2-40B4-BE49-F238E27FC236}">
                <a16:creationId xmlns:a16="http://schemas.microsoft.com/office/drawing/2014/main" id="{23ECBEA0-2F03-7470-E0F4-7EA594CD5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" b="25480"/>
          <a:stretch>
            <a:fillRect/>
          </a:stretch>
        </p:blipFill>
        <p:spPr>
          <a:xfrm>
            <a:off x="-1905" y="1"/>
            <a:ext cx="3660907" cy="3379739"/>
          </a:xfrm>
          <a:prstGeom prst="rect">
            <a:avLst/>
          </a:prstGeom>
        </p:spPr>
      </p:pic>
      <p:pic>
        <p:nvPicPr>
          <p:cNvPr id="11" name="Picture 10" descr="A child playing with green paper&#10;&#10;AI-generated content may be incorrect.">
            <a:extLst>
              <a:ext uri="{FF2B5EF4-FFF2-40B4-BE49-F238E27FC236}">
                <a16:creationId xmlns:a16="http://schemas.microsoft.com/office/drawing/2014/main" id="{8582F809-67EB-9049-B500-3F2D64664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 r="-3" b="27258"/>
          <a:stretch>
            <a:fillRect/>
          </a:stretch>
        </p:blipFill>
        <p:spPr>
          <a:xfrm>
            <a:off x="3711121" y="-1"/>
            <a:ext cx="3654725" cy="3379739"/>
          </a:xfrm>
          <a:prstGeom prst="rect">
            <a:avLst/>
          </a:prstGeom>
        </p:spPr>
      </p:pic>
      <p:pic>
        <p:nvPicPr>
          <p:cNvPr id="5" name="Picture 4" descr="A child and child playing with toys&#10;&#10;AI-generated content may be incorrect.">
            <a:extLst>
              <a:ext uri="{FF2B5EF4-FFF2-40B4-BE49-F238E27FC236}">
                <a16:creationId xmlns:a16="http://schemas.microsoft.com/office/drawing/2014/main" id="{F3AD676C-5797-9504-F485-9E9B9791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5"/>
          <a:stretch>
            <a:fillRect/>
          </a:stretch>
        </p:blipFill>
        <p:spPr>
          <a:xfrm>
            <a:off x="-1905" y="3431343"/>
            <a:ext cx="3660907" cy="3427847"/>
          </a:xfrm>
          <a:prstGeom prst="rect">
            <a:avLst/>
          </a:prstGeom>
        </p:spPr>
      </p:pic>
      <p:pic>
        <p:nvPicPr>
          <p:cNvPr id="9" name="Picture 8" descr="A couple of children playing with colorful objects&#10;&#10;AI-generated content may be incorrect.">
            <a:extLst>
              <a:ext uri="{FF2B5EF4-FFF2-40B4-BE49-F238E27FC236}">
                <a16:creationId xmlns:a16="http://schemas.microsoft.com/office/drawing/2014/main" id="{444E72E9-3B78-28DB-7F00-F57ED2015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1" r="-3" b="12833"/>
          <a:stretch>
            <a:fillRect/>
          </a:stretch>
        </p:blipFill>
        <p:spPr>
          <a:xfrm>
            <a:off x="3711121" y="3431343"/>
            <a:ext cx="3654722" cy="34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9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1F3FB68-5516-2972-46E8-1E7A92FE7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F0008-B5DE-0796-3467-E868E76AA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24" y="1741714"/>
            <a:ext cx="4288220" cy="2242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Razvoj grube motorike:</a:t>
            </a:r>
          </a:p>
        </p:txBody>
      </p:sp>
      <p:pic>
        <p:nvPicPr>
          <p:cNvPr id="9" name="Picture 8" descr="A child playing with colorful shapes&#10;&#10;AI-generated content may be incorrect.">
            <a:extLst>
              <a:ext uri="{FF2B5EF4-FFF2-40B4-BE49-F238E27FC236}">
                <a16:creationId xmlns:a16="http://schemas.microsoft.com/office/drawing/2014/main" id="{69EB733F-79E1-F96D-9B88-6B91F633E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1"/>
          <a:stretch>
            <a:fillRect/>
          </a:stretch>
        </p:blipFill>
        <p:spPr>
          <a:xfrm rot="5400000">
            <a:off x="5905790" y="186147"/>
            <a:ext cx="3404259" cy="3027315"/>
          </a:xfrm>
          <a:prstGeom prst="rect">
            <a:avLst/>
          </a:prstGeom>
        </p:spPr>
      </p:pic>
      <p:pic>
        <p:nvPicPr>
          <p:cNvPr id="5" name="Picture 4" descr="A group of children playing with colorful objects&#10;&#10;AI-generated content may be incorrect.">
            <a:extLst>
              <a:ext uri="{FF2B5EF4-FFF2-40B4-BE49-F238E27FC236}">
                <a16:creationId xmlns:a16="http://schemas.microsoft.com/office/drawing/2014/main" id="{47654D66-149F-A2F4-EF1A-38458DE43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5390"/>
          <a:stretch>
            <a:fillRect/>
          </a:stretch>
        </p:blipFill>
        <p:spPr>
          <a:xfrm>
            <a:off x="9178016" y="1633"/>
            <a:ext cx="3013984" cy="3400300"/>
          </a:xfrm>
          <a:prstGeom prst="rect">
            <a:avLst/>
          </a:prstGeom>
        </p:spPr>
      </p:pic>
      <p:pic>
        <p:nvPicPr>
          <p:cNvPr id="7" name="Picture 6" descr="A group of children playing with a tower made of colorful paper&#10;&#10;AI-generated content may be incorrect.">
            <a:extLst>
              <a:ext uri="{FF2B5EF4-FFF2-40B4-BE49-F238E27FC236}">
                <a16:creationId xmlns:a16="http://schemas.microsoft.com/office/drawing/2014/main" id="{AD804A6B-41C3-EA0D-1CB8-0E330AB6F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5611"/>
          <a:stretch>
            <a:fillRect/>
          </a:stretch>
        </p:blipFill>
        <p:spPr>
          <a:xfrm>
            <a:off x="6095999" y="3453738"/>
            <a:ext cx="3025578" cy="3404261"/>
          </a:xfrm>
          <a:prstGeom prst="rect">
            <a:avLst/>
          </a:prstGeom>
        </p:spPr>
      </p:pic>
      <p:pic>
        <p:nvPicPr>
          <p:cNvPr id="11" name="Picture 10" descr="A group of children playing with a stack of colorful cylinder cups&#10;&#10;AI-generated content may be incorrect.">
            <a:extLst>
              <a:ext uri="{FF2B5EF4-FFF2-40B4-BE49-F238E27FC236}">
                <a16:creationId xmlns:a16="http://schemas.microsoft.com/office/drawing/2014/main" id="{30EC0159-6540-37F4-FA13-EBD08A148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" r="4" b="13629"/>
          <a:stretch>
            <a:fillRect/>
          </a:stretch>
        </p:blipFill>
        <p:spPr>
          <a:xfrm>
            <a:off x="9178016" y="3453738"/>
            <a:ext cx="3013984" cy="34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9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1F3FB68-5516-2972-46E8-1E7A92FE7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23708-1C63-3CD8-6BA2-AD509B051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24" y="1741714"/>
            <a:ext cx="4288220" cy="2242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Istraživanje:</a:t>
            </a:r>
          </a:p>
        </p:txBody>
      </p:sp>
      <p:pic>
        <p:nvPicPr>
          <p:cNvPr id="19" name="Picture 18" descr="A child holding a bottle&#10;&#10;AI-generated content may be incorrect.">
            <a:extLst>
              <a:ext uri="{FF2B5EF4-FFF2-40B4-BE49-F238E27FC236}">
                <a16:creationId xmlns:a16="http://schemas.microsoft.com/office/drawing/2014/main" id="{E3849CC9-EC2D-CB8D-EEE8-43B6170B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1"/>
          <a:stretch>
            <a:fillRect/>
          </a:stretch>
        </p:blipFill>
        <p:spPr>
          <a:xfrm rot="5400000">
            <a:off x="5905790" y="186147"/>
            <a:ext cx="3404259" cy="3027315"/>
          </a:xfrm>
          <a:prstGeom prst="rect">
            <a:avLst/>
          </a:prstGeom>
        </p:spPr>
      </p:pic>
      <p:pic>
        <p:nvPicPr>
          <p:cNvPr id="15" name="Picture 14" descr="A group of children playing with colorful objects&#10;&#10;AI-generated content may be incorrect.">
            <a:extLst>
              <a:ext uri="{FF2B5EF4-FFF2-40B4-BE49-F238E27FC236}">
                <a16:creationId xmlns:a16="http://schemas.microsoft.com/office/drawing/2014/main" id="{81D3BE4F-3285-AAF1-E6B9-078C8D4F8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0" b="4"/>
          <a:stretch>
            <a:fillRect/>
          </a:stretch>
        </p:blipFill>
        <p:spPr>
          <a:xfrm rot="5400000">
            <a:off x="8984858" y="194791"/>
            <a:ext cx="3400300" cy="3013984"/>
          </a:xfrm>
          <a:prstGeom prst="rect">
            <a:avLst/>
          </a:prstGeom>
        </p:spPr>
      </p:pic>
      <p:pic>
        <p:nvPicPr>
          <p:cNvPr id="21" name="Picture 20" descr="A child pouring liquid into a bottle&#10;&#10;AI-generated content may be incorrect.">
            <a:extLst>
              <a:ext uri="{FF2B5EF4-FFF2-40B4-BE49-F238E27FC236}">
                <a16:creationId xmlns:a16="http://schemas.microsoft.com/office/drawing/2014/main" id="{D77A6842-3115-B9FA-7FA0-5E4261E32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1" b="-3"/>
          <a:stretch>
            <a:fillRect/>
          </a:stretch>
        </p:blipFill>
        <p:spPr>
          <a:xfrm rot="5400000">
            <a:off x="5906657" y="3643079"/>
            <a:ext cx="3404261" cy="3025578"/>
          </a:xfrm>
          <a:prstGeom prst="rect">
            <a:avLst/>
          </a:prstGeom>
        </p:spPr>
      </p:pic>
      <p:pic>
        <p:nvPicPr>
          <p:cNvPr id="17" name="Picture 16" descr="A child drinking from a bottle&#10;&#10;AI-generated content may be incorrect.">
            <a:extLst>
              <a:ext uri="{FF2B5EF4-FFF2-40B4-BE49-F238E27FC236}">
                <a16:creationId xmlns:a16="http://schemas.microsoft.com/office/drawing/2014/main" id="{33DA3212-B5CF-EE1D-2A1E-715A192E0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2" b="4"/>
          <a:stretch>
            <a:fillRect/>
          </a:stretch>
        </p:blipFill>
        <p:spPr>
          <a:xfrm rot="5400000">
            <a:off x="8982877" y="3648877"/>
            <a:ext cx="3404262" cy="30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61632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238</Words>
  <Application>Microsoft Office PowerPoint</Application>
  <PresentationFormat>Widescreen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Neue Haas Grotesk Text Pro</vt:lpstr>
      <vt:lpstr>VanillaVTI</vt:lpstr>
      <vt:lpstr>BOJE</vt:lpstr>
      <vt:lpstr>Uvod </vt:lpstr>
      <vt:lpstr>PowerPoint Presentation</vt:lpstr>
      <vt:lpstr>Različite didaktičke igre</vt:lpstr>
      <vt:lpstr>PowerPoint Presentation</vt:lpstr>
      <vt:lpstr>Pridruživanje:</vt:lpstr>
      <vt:lpstr>Grupiranje:</vt:lpstr>
      <vt:lpstr>Razvoj grube motorike:</vt:lpstr>
      <vt:lpstr>Istraživanje:</vt:lpstr>
      <vt:lpstr>PowerPoint Presentation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Hana Kiš</dc:creator>
  <cp:lastModifiedBy>Hana Kiš</cp:lastModifiedBy>
  <cp:revision>1</cp:revision>
  <dcterms:created xsi:type="dcterms:W3CDTF">2025-05-25T18:04:29Z</dcterms:created>
  <dcterms:modified xsi:type="dcterms:W3CDTF">2025-05-25T19:17:57Z</dcterms:modified>
</cp:coreProperties>
</file>