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60" r:id="rId5"/>
    <p:sldId id="268" r:id="rId6"/>
    <p:sldId id="259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00A37-D858-470A-B69C-2660F388947F}" type="datetimeFigureOut">
              <a:rPr lang="hr-HR" smtClean="0"/>
              <a:t>22.5.2025.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C27A-524F-48CC-A0CF-EBAFD49E19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9383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00A37-D858-470A-B69C-2660F388947F}" type="datetimeFigureOut">
              <a:rPr lang="hr-HR" smtClean="0"/>
              <a:t>22.5.2025.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C27A-524F-48CC-A0CF-EBAFD49E19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3995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00A37-D858-470A-B69C-2660F388947F}" type="datetimeFigureOut">
              <a:rPr lang="hr-HR" smtClean="0"/>
              <a:t>22.5.2025.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C27A-524F-48CC-A0CF-EBAFD49E1960}" type="slidenum">
              <a:rPr lang="hr-HR" smtClean="0"/>
              <a:t>‹#›</a:t>
            </a:fld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9095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00A37-D858-470A-B69C-2660F388947F}" type="datetimeFigureOut">
              <a:rPr lang="hr-HR" smtClean="0"/>
              <a:t>22.5.2025.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C27A-524F-48CC-A0CF-EBAFD49E19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4812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00A37-D858-470A-B69C-2660F388947F}" type="datetimeFigureOut">
              <a:rPr lang="hr-HR" smtClean="0"/>
              <a:t>22.5.2025.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C27A-524F-48CC-A0CF-EBAFD49E1960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004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00A37-D858-470A-B69C-2660F388947F}" type="datetimeFigureOut">
              <a:rPr lang="hr-HR" smtClean="0"/>
              <a:t>22.5.2025.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C27A-524F-48CC-A0CF-EBAFD49E19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2647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00A37-D858-470A-B69C-2660F388947F}" type="datetimeFigureOut">
              <a:rPr lang="hr-HR" smtClean="0"/>
              <a:t>22.5.2025.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C27A-524F-48CC-A0CF-EBAFD49E19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5668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00A37-D858-470A-B69C-2660F388947F}" type="datetimeFigureOut">
              <a:rPr lang="hr-HR" smtClean="0"/>
              <a:t>22.5.2025.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C27A-524F-48CC-A0CF-EBAFD49E19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880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00A37-D858-470A-B69C-2660F388947F}" type="datetimeFigureOut">
              <a:rPr lang="hr-HR" smtClean="0"/>
              <a:t>22.5.2025.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C27A-524F-48CC-A0CF-EBAFD49E19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5788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00A37-D858-470A-B69C-2660F388947F}" type="datetimeFigureOut">
              <a:rPr lang="hr-HR" smtClean="0"/>
              <a:t>22.5.2025.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C27A-524F-48CC-A0CF-EBAFD49E19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0109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00A37-D858-470A-B69C-2660F388947F}" type="datetimeFigureOut">
              <a:rPr lang="hr-HR" smtClean="0"/>
              <a:t>22.5.2025.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C27A-524F-48CC-A0CF-EBAFD49E19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616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00A37-D858-470A-B69C-2660F388947F}" type="datetimeFigureOut">
              <a:rPr lang="hr-HR" smtClean="0"/>
              <a:t>22.5.2025.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C27A-524F-48CC-A0CF-EBAFD49E19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571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00A37-D858-470A-B69C-2660F388947F}" type="datetimeFigureOut">
              <a:rPr lang="hr-HR" smtClean="0"/>
              <a:t>22.5.2025.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C27A-524F-48CC-A0CF-EBAFD49E19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80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00A37-D858-470A-B69C-2660F388947F}" type="datetimeFigureOut">
              <a:rPr lang="hr-HR" smtClean="0"/>
              <a:t>22.5.2025.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C27A-524F-48CC-A0CF-EBAFD49E19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8800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00A37-D858-470A-B69C-2660F388947F}" type="datetimeFigureOut">
              <a:rPr lang="hr-HR" smtClean="0"/>
              <a:t>22.5.2025.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C27A-524F-48CC-A0CF-EBAFD49E19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928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00A37-D858-470A-B69C-2660F388947F}" type="datetimeFigureOut">
              <a:rPr lang="hr-HR" smtClean="0"/>
              <a:t>22.5.2025.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C27A-524F-48CC-A0CF-EBAFD49E19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579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00A37-D858-470A-B69C-2660F388947F}" type="datetimeFigureOut">
              <a:rPr lang="hr-HR" smtClean="0"/>
              <a:t>22.5.2025.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A85C27A-524F-48CC-A0CF-EBAFD49E19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688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F8BBE4-2CC9-0BF4-B78C-2CAB302C4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75861"/>
            <a:ext cx="7766936" cy="2500603"/>
          </a:xfrm>
        </p:spPr>
        <p:txBody>
          <a:bodyPr/>
          <a:lstStyle/>
          <a:p>
            <a:pPr algn="ctr"/>
            <a:r>
              <a:rPr lang="hr-HR" sz="6600" dirty="0">
                <a:solidFill>
                  <a:schemeClr val="accent4">
                    <a:lumMod val="75000"/>
                  </a:schemeClr>
                </a:solidFill>
              </a:rPr>
              <a:t>MRAVI</a:t>
            </a:r>
            <a:br>
              <a:rPr lang="hr-HR" sz="18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hr-HR" sz="1800" dirty="0">
                <a:solidFill>
                  <a:schemeClr val="accent4">
                    <a:lumMod val="75000"/>
                  </a:schemeClr>
                </a:solidFill>
              </a:rPr>
              <a:t>PV: BADERNA</a:t>
            </a:r>
            <a:br>
              <a:rPr lang="hr-HR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hr-HR" sz="1800" dirty="0">
                <a:solidFill>
                  <a:schemeClr val="accent4">
                    <a:lumMod val="75000"/>
                  </a:schemeClr>
                </a:solidFill>
              </a:rPr>
              <a:t>ODGOJNA SKUPINA : CVJETIĆI (Gabriela </a:t>
            </a:r>
            <a:r>
              <a:rPr lang="hr-HR" sz="1800" dirty="0" err="1">
                <a:solidFill>
                  <a:schemeClr val="accent4">
                    <a:lumMod val="75000"/>
                  </a:schemeClr>
                </a:solidFill>
              </a:rPr>
              <a:t>Prenc</a:t>
            </a:r>
            <a:r>
              <a:rPr lang="hr-HR" sz="1800" dirty="0">
                <a:solidFill>
                  <a:schemeClr val="accent4">
                    <a:lumMod val="75000"/>
                  </a:schemeClr>
                </a:solidFill>
              </a:rPr>
              <a:t> i Valentina </a:t>
            </a:r>
            <a:r>
              <a:rPr lang="hr-HR" sz="1800" dirty="0" err="1">
                <a:solidFill>
                  <a:schemeClr val="accent4">
                    <a:lumMod val="75000"/>
                  </a:schemeClr>
                </a:solidFill>
              </a:rPr>
              <a:t>Skolan</a:t>
            </a:r>
            <a:r>
              <a:rPr lang="hr-HR" sz="1800" dirty="0">
                <a:solidFill>
                  <a:schemeClr val="accent4">
                    <a:lumMod val="75000"/>
                  </a:schemeClr>
                </a:solidFill>
              </a:rPr>
              <a:t>)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6B806E9-9666-EF74-4FF2-BC392D7E56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028" name="Picture 4" descr="Ein Ameisenfamilie Lebt In Loch Stock Vektor Art und mehr Bilder von ...">
            <a:extLst>
              <a:ext uri="{FF2B5EF4-FFF2-40B4-BE49-F238E27FC236}">
                <a16:creationId xmlns:a16="http://schemas.microsoft.com/office/drawing/2014/main" id="{9F269AE1-366C-1A26-6930-6AD812D01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81" y="3598851"/>
            <a:ext cx="6279308" cy="309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221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1C02B7-08B4-23B3-50EA-B31440A6E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3305" y="270588"/>
            <a:ext cx="12092472" cy="1352939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MATEMATIČKI CENTAR</a:t>
            </a:r>
            <a:br>
              <a:rPr lang="hr-HR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hr-HR" sz="2000" dirty="0">
                <a:solidFill>
                  <a:schemeClr val="accent4">
                    <a:lumMod val="50000"/>
                  </a:schemeClr>
                </a:solidFill>
              </a:rPr>
              <a:t>- vježbali smo </a:t>
            </a:r>
            <a:r>
              <a:rPr lang="hr-HR" sz="2000" dirty="0" err="1">
                <a:solidFill>
                  <a:schemeClr val="accent4">
                    <a:lumMod val="50000"/>
                  </a:schemeClr>
                </a:solidFill>
              </a:rPr>
              <a:t>predmatematičke</a:t>
            </a:r>
            <a:r>
              <a:rPr lang="hr-HR" sz="2000" dirty="0">
                <a:solidFill>
                  <a:schemeClr val="accent4">
                    <a:lumMod val="50000"/>
                  </a:schemeClr>
                </a:solidFill>
              </a:rPr>
              <a:t> vještine, prepoznavanje brojeva i količine</a:t>
            </a:r>
            <a:br>
              <a:rPr lang="hr-HR" sz="20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hr-HR" sz="2000" dirty="0">
                <a:solidFill>
                  <a:schemeClr val="accent4">
                    <a:lumMod val="50000"/>
                  </a:schemeClr>
                </a:solidFill>
              </a:rPr>
              <a:t> ( određeni broj mrava na mravinjaku).</a:t>
            </a:r>
            <a:endParaRPr lang="hr-HR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D340274-BA76-3CD8-02E7-52075D19E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7403" y="2637442"/>
            <a:ext cx="4111055" cy="3083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A443081-2B71-4221-7A3E-054A170C9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4583" y="2446436"/>
            <a:ext cx="4827035" cy="362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8CF5341-CEAC-AAD0-57FE-749552385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4256" y="2273380"/>
            <a:ext cx="5198822" cy="3899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7627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6ABCA6-E488-62A3-66F7-AF788B4FE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82" y="494522"/>
            <a:ext cx="11546909" cy="2235567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DRUŠTVENA IGRA „TOČKICE I MRAV”</a:t>
            </a:r>
            <a:br>
              <a:rPr lang="hr-HR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hr-HR" sz="2000" dirty="0">
                <a:solidFill>
                  <a:schemeClr val="accent4">
                    <a:lumMod val="50000"/>
                  </a:schemeClr>
                </a:solidFill>
              </a:rPr>
              <a:t>- djeca su bacanjem kockice dobili određeni broj te pomoću točkica pokrivali krugove na mravu.</a:t>
            </a:r>
            <a:br>
              <a:rPr lang="hr-HR" sz="20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hr-HR" sz="2000" dirty="0">
                <a:solidFill>
                  <a:schemeClr val="accent4">
                    <a:lumMod val="50000"/>
                  </a:schemeClr>
                </a:solidFill>
              </a:rPr>
              <a:t>-poticali smo pažnju i </a:t>
            </a:r>
            <a:r>
              <a:rPr lang="hr-HR" sz="2000" dirty="0" err="1">
                <a:solidFill>
                  <a:schemeClr val="accent4">
                    <a:lumMod val="50000"/>
                  </a:schemeClr>
                </a:solidFill>
              </a:rPr>
              <a:t>koncentarciju</a:t>
            </a:r>
            <a:r>
              <a:rPr lang="hr-HR" sz="2000" dirty="0">
                <a:solidFill>
                  <a:schemeClr val="accent4">
                    <a:lumMod val="50000"/>
                  </a:schemeClr>
                </a:solidFill>
              </a:rPr>
              <a:t>, strpljivost, matematičke i prostorne vještine.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338BEB9-12B9-6004-E151-035D9879A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3283" y="2781892"/>
            <a:ext cx="4565262" cy="3423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4D1EDC6-434B-3DA9-3337-5110F2E2A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1136" y="2815465"/>
            <a:ext cx="4475733" cy="335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688ED6B-C7DE-87F2-4590-FBFE184A4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3377" y="2737129"/>
            <a:ext cx="4565260" cy="3423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959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2F79B8-AB1B-6F35-AB4D-D156AB4BB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08922" y="609600"/>
            <a:ext cx="10682924" cy="1320800"/>
          </a:xfrm>
        </p:spPr>
        <p:txBody>
          <a:bodyPr/>
          <a:lstStyle/>
          <a:p>
            <a:pPr algn="ctr"/>
            <a:r>
              <a:rPr lang="hr-HR" dirty="0"/>
              <a:t>STOLNO-MANIPULATIVNI CENTAR</a:t>
            </a:r>
            <a:br>
              <a:rPr lang="hr-HR" dirty="0"/>
            </a:br>
            <a:r>
              <a:rPr lang="hr-HR" dirty="0"/>
              <a:t> SLAGALICA „MRAV”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80F775B-2717-FDBD-7646-CE847549E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7332" y="2681372"/>
            <a:ext cx="4561994" cy="3421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50F6688-BD0D-327E-A3CD-64EE59D77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6592" y="1739642"/>
            <a:ext cx="5482234" cy="4111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3171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BC2011-BCC5-B10B-A93D-E09DE3546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8" y="405882"/>
            <a:ext cx="8596668" cy="1320800"/>
          </a:xfrm>
        </p:spPr>
        <p:txBody>
          <a:bodyPr>
            <a:normAutofit/>
          </a:bodyPr>
          <a:lstStyle/>
          <a:p>
            <a:r>
              <a:rPr lang="hr-HR" sz="2000" dirty="0">
                <a:solidFill>
                  <a:schemeClr val="accent4">
                    <a:lumMod val="50000"/>
                  </a:schemeClr>
                </a:solidFill>
              </a:rPr>
              <a:t>-spoji mrava sa njegovom sjenom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5C6671A-9785-29B5-7224-1CCAFAEB3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4054" y="3261539"/>
            <a:ext cx="3956766" cy="29675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5334C11-80BD-7EF2-7090-EB334FCA1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1271" y="1337780"/>
            <a:ext cx="3722912" cy="27921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63B30590-F675-60BA-7072-A56C73A9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733305" y="1724999"/>
            <a:ext cx="3722912" cy="27921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4A76C439-E4A9-E063-2419-4C1EC9D39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7289" y="3317908"/>
            <a:ext cx="3722910" cy="27921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7FC1C840-C921-2BCF-AA43-FA92E52709CB}"/>
              </a:ext>
            </a:extLst>
          </p:cNvPr>
          <p:cNvSpPr txBox="1"/>
          <p:nvPr/>
        </p:nvSpPr>
        <p:spPr>
          <a:xfrm>
            <a:off x="6550090" y="401216"/>
            <a:ext cx="4273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accent4">
                    <a:lumMod val="50000"/>
                  </a:schemeClr>
                </a:solidFill>
              </a:rPr>
              <a:t>-labirint</a:t>
            </a:r>
          </a:p>
          <a:p>
            <a:r>
              <a:rPr lang="hr-HR" sz="2000" dirty="0">
                <a:solidFill>
                  <a:schemeClr val="accent4">
                    <a:lumMod val="50000"/>
                  </a:schemeClr>
                </a:solidFill>
              </a:rPr>
              <a:t>„POKAŽI MRAVU PUT DO HRANE”</a:t>
            </a:r>
          </a:p>
        </p:txBody>
      </p:sp>
    </p:spTree>
    <p:extLst>
      <p:ext uri="{BB962C8B-B14F-4D97-AF65-F5344CB8AC3E}">
        <p14:creationId xmlns:p14="http://schemas.microsoft.com/office/powerpoint/2010/main" val="28909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43C862-2B07-EE63-B106-041A6D8C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0629"/>
            <a:ext cx="10603376" cy="1912777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000" dirty="0"/>
              <a:t>CENTAR SLIKOVNICA</a:t>
            </a:r>
            <a:br>
              <a:rPr lang="hr-HR" dirty="0"/>
            </a:br>
            <a:r>
              <a:rPr lang="hr-HR" sz="2000" dirty="0"/>
              <a:t>-u suradnji sa BIBLIOBUSOM posudili smo slikovnicu „MRAV DOBRA SRCA”,</a:t>
            </a:r>
            <a:br>
              <a:rPr lang="hr-HR" sz="2000" dirty="0"/>
            </a:br>
            <a:r>
              <a:rPr lang="hr-HR" sz="2000" dirty="0"/>
              <a:t>-svakodnevno smo čitali, listali i razgovarali o njoj,</a:t>
            </a:r>
            <a:br>
              <a:rPr lang="hr-HR" sz="2000" dirty="0"/>
            </a:br>
            <a:r>
              <a:rPr lang="hr-HR" sz="2000" dirty="0"/>
              <a:t>-saznali smo kako mravinjak izgleda iznad i ispod zemlje, koliko mrava može živjeti zajedno te na koji način sakupljaju hranu.</a:t>
            </a:r>
            <a:br>
              <a:rPr lang="hr-HR" sz="2000" dirty="0"/>
            </a:br>
            <a:r>
              <a:rPr lang="hr-HR" sz="2000" dirty="0"/>
              <a:t>- -kod djece smo razvijali jezik i govor, razvoj pažnje i koncentracije te </a:t>
            </a:r>
            <a:r>
              <a:rPr lang="hr-HR" sz="2000" dirty="0" err="1"/>
              <a:t>predčitalačkih</a:t>
            </a:r>
            <a:r>
              <a:rPr lang="hr-HR" sz="2000" dirty="0"/>
              <a:t> vještina.</a:t>
            </a:r>
            <a:br>
              <a:rPr lang="hr-HR" sz="2000" dirty="0"/>
            </a:br>
            <a:endParaRPr lang="hr-HR" sz="2000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50324B0-5391-FE40-3D96-C390969AD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14" y="2838813"/>
            <a:ext cx="4366728" cy="3275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407A967-7E8C-CA07-DCCB-6A347210B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2934" y="2946549"/>
            <a:ext cx="4088676" cy="31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CF2200D-9BCD-F3E1-5C1F-BB4B9C29C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8940" y="2827992"/>
            <a:ext cx="4280163" cy="3210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2087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BDAD8D-C68A-B66E-98FA-22B529416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976" y="167951"/>
            <a:ext cx="8070980" cy="1992638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000" dirty="0"/>
              <a:t>DRAMSKI CENTAR</a:t>
            </a:r>
            <a:br>
              <a:rPr lang="hr-HR" dirty="0"/>
            </a:br>
            <a:r>
              <a:rPr lang="hr-HR" sz="2200" dirty="0"/>
              <a:t>-igrokaz „CVRČAK I MRAV”</a:t>
            </a:r>
            <a:br>
              <a:rPr lang="hr-HR" sz="2200" dirty="0"/>
            </a:br>
            <a:r>
              <a:rPr lang="hr-HR" sz="2200" dirty="0"/>
              <a:t>- kroz igrokaz kod djece smo poticale govorne i jezične vještine, samopouzdanje i javni nastup, maštu i kreativnost, socijalne vještine i kognitivni razvoj.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DEA11B9-CFAE-E71D-65E1-A66D7DBE2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9852" y="383027"/>
            <a:ext cx="4562669" cy="34220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6721642-61A8-B5DC-573D-8FC265A46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54" y="2449375"/>
            <a:ext cx="5749805" cy="4312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A318B42-87FD-3EAB-CDDC-7E76721A2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6411" y="3462576"/>
            <a:ext cx="6202868" cy="4652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zervirano mjesto sadržaja 12">
            <a:extLst>
              <a:ext uri="{FF2B5EF4-FFF2-40B4-BE49-F238E27FC236}">
                <a16:creationId xmlns:a16="http://schemas.microsoft.com/office/drawing/2014/main" id="{37CC95A2-8086-E8AD-AB2B-17877A23C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37909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5C2442-DFCE-6CD0-F0E9-D5CC0EA00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98" y="83119"/>
            <a:ext cx="9540628" cy="1997025"/>
          </a:xfrm>
        </p:spPr>
        <p:txBody>
          <a:bodyPr/>
          <a:lstStyle/>
          <a:p>
            <a:pPr algn="ctr"/>
            <a:r>
              <a:rPr lang="hr-HR" dirty="0"/>
              <a:t>ISTRAŽIVAČKI CENTAR</a:t>
            </a:r>
            <a:br>
              <a:rPr lang="hr-HR" dirty="0"/>
            </a:br>
            <a:r>
              <a:rPr lang="hr-HR" sz="1800" dirty="0"/>
              <a:t>-svakodnevno smo izlazili na vrtićko dvorište i odlazili u obližnju šumu gdje smo pronalazili raznolike mrave, </a:t>
            </a:r>
            <a:br>
              <a:rPr lang="hr-HR" sz="1800" dirty="0"/>
            </a:br>
            <a:r>
              <a:rPr lang="hr-HR" sz="1800" dirty="0"/>
              <a:t>-saznali smo da je naše dvorište dom malim crnim mravima koje smo pronašli u travi,</a:t>
            </a:r>
            <a:br>
              <a:rPr lang="hr-HR" sz="1800" dirty="0"/>
            </a:br>
            <a:r>
              <a:rPr lang="hr-HR" sz="1800" dirty="0"/>
              <a:t>-promatrali smo ih povećalima kako bismo ih bolje vidjeli.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B6452A9-7F13-88AE-0B5D-E56039C3D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4607" y="2232775"/>
            <a:ext cx="2402375" cy="1801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ED9326A-9C51-6922-3DB1-4EF987CA2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7908" y="2698410"/>
            <a:ext cx="4946124" cy="3709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BE01DE2-9500-5DA5-ED18-CFA2B97BE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5691" y="2662141"/>
            <a:ext cx="4655976" cy="3491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Rezervirano mjesto sadržaja 14">
            <a:extLst>
              <a:ext uri="{FF2B5EF4-FFF2-40B4-BE49-F238E27FC236}">
                <a16:creationId xmlns:a16="http://schemas.microsoft.com/office/drawing/2014/main" id="{74AA7E83-29C1-837B-F270-DFD46CCC1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554" y="4332502"/>
            <a:ext cx="2746992" cy="206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7371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0B83F5-831A-0D5E-13AF-3E30B8307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r-HR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ZAKLJUČAK:</a:t>
            </a:r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875A6026-47EC-0B78-B41A-66E426B3B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000" dirty="0">
                <a:solidFill>
                  <a:schemeClr val="accent4">
                    <a:lumMod val="50000"/>
                  </a:schemeClr>
                </a:solidFill>
              </a:rPr>
              <a:t>Kroz provedbu </a:t>
            </a:r>
            <a:r>
              <a:rPr lang="hr-HR" sz="2000" dirty="0" err="1">
                <a:solidFill>
                  <a:schemeClr val="accent4">
                    <a:lumMod val="50000"/>
                  </a:schemeClr>
                </a:solidFill>
              </a:rPr>
              <a:t>projekta”mravi</a:t>
            </a:r>
            <a:r>
              <a:rPr lang="hr-HR" sz="2000" dirty="0">
                <a:solidFill>
                  <a:schemeClr val="accent4">
                    <a:lumMod val="50000"/>
                  </a:schemeClr>
                </a:solidFill>
              </a:rPr>
              <a:t>” djeca su na zanimljiv način upoznala svijet ovih malih, ali vrlo organiziranih i vrijednih insekata. Kroz različite aktivnosti- promatranje u prirodi, slikovnice, crtanje, modeliranje, pjesmice i igre- razvijali su svoje spoznajne, govorne, likovne i socijalne vještine.</a:t>
            </a:r>
          </a:p>
        </p:txBody>
      </p:sp>
      <p:pic>
        <p:nvPicPr>
          <p:cNvPr id="3" name="Picture 4" descr="Ein Ameisenfamilie Lebt In Loch Stock Vektor Art und mehr Bilder von ...">
            <a:extLst>
              <a:ext uri="{FF2B5EF4-FFF2-40B4-BE49-F238E27FC236}">
                <a16:creationId xmlns:a16="http://schemas.microsoft.com/office/drawing/2014/main" id="{8AC9266F-EBB1-A3C7-2F9F-EE52CAB6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559" y="4231865"/>
            <a:ext cx="4825936" cy="238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961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92BC63-647A-1551-510A-742B110F8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FE72586-64A8-C466-D506-F3EBCE586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82351"/>
            <a:ext cx="8596668" cy="566368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sz="3900" b="1" dirty="0">
                <a:solidFill>
                  <a:schemeClr val="accent4">
                    <a:lumMod val="75000"/>
                  </a:schemeClr>
                </a:solidFill>
              </a:rPr>
              <a:t>ZADACI PROJEKTA:</a:t>
            </a:r>
          </a:p>
          <a:p>
            <a:pPr marL="0" indent="0">
              <a:buNone/>
            </a:pPr>
            <a:r>
              <a:rPr lang="hr-HR" sz="3200" dirty="0">
                <a:solidFill>
                  <a:schemeClr val="accent4">
                    <a:lumMod val="75000"/>
                  </a:schemeClr>
                </a:solidFill>
              </a:rPr>
              <a:t>- zadovoljiti dječju znatiželju i potrebu za istraživanjem,</a:t>
            </a:r>
          </a:p>
          <a:p>
            <a:pPr marL="0" indent="0">
              <a:buNone/>
            </a:pPr>
            <a:r>
              <a:rPr lang="hr-HR" sz="3200" dirty="0">
                <a:solidFill>
                  <a:schemeClr val="accent4">
                    <a:lumMod val="75000"/>
                  </a:schemeClr>
                </a:solidFill>
              </a:rPr>
              <a:t>- razvijati svijest o brizi za životinje/kukce i čuvanje njihovih prirodnih staništa</a:t>
            </a:r>
          </a:p>
          <a:p>
            <a:pPr marL="0" indent="0">
              <a:buNone/>
            </a:pPr>
            <a:r>
              <a:rPr lang="hr-HR" sz="3200" dirty="0">
                <a:solidFill>
                  <a:schemeClr val="accent4">
                    <a:lumMod val="75000"/>
                  </a:schemeClr>
                </a:solidFill>
              </a:rPr>
              <a:t>- poticati i razvijati dječju maštu i kreativnost kroz razne oblike likovne aktivnosti</a:t>
            </a:r>
          </a:p>
          <a:p>
            <a:pPr marL="0" indent="0">
              <a:buNone/>
            </a:pPr>
            <a:r>
              <a:rPr lang="hr-HR" sz="3200" dirty="0">
                <a:solidFill>
                  <a:schemeClr val="accent4">
                    <a:lumMod val="75000"/>
                  </a:schemeClr>
                </a:solidFill>
              </a:rPr>
              <a:t>- razvijati kod djece ustrajnost pri rješavanju problema i zadataka </a:t>
            </a:r>
          </a:p>
          <a:p>
            <a:pPr marL="0" indent="0">
              <a:buNone/>
            </a:pPr>
            <a:r>
              <a:rPr lang="hr-HR" sz="3200" dirty="0">
                <a:solidFill>
                  <a:schemeClr val="accent4">
                    <a:lumMod val="75000"/>
                  </a:schemeClr>
                </a:solidFill>
              </a:rPr>
              <a:t>- poticati želju za stjecanjem znanja služeći se slikovnicama, aplikacijama…</a:t>
            </a:r>
          </a:p>
          <a:p>
            <a:pPr>
              <a:buFontTx/>
              <a:buChar char="-"/>
            </a:pPr>
            <a:endParaRPr lang="hr-HR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r-HR" sz="3900" b="1" dirty="0">
                <a:solidFill>
                  <a:schemeClr val="accent4">
                    <a:lumMod val="75000"/>
                  </a:schemeClr>
                </a:solidFill>
              </a:rPr>
              <a:t>CILJ: </a:t>
            </a:r>
          </a:p>
          <a:p>
            <a:pPr marL="0" indent="0">
              <a:buNone/>
            </a:pPr>
            <a:r>
              <a:rPr lang="hr-HR" sz="2900" dirty="0">
                <a:solidFill>
                  <a:schemeClr val="accent4">
                    <a:lumMod val="75000"/>
                  </a:schemeClr>
                </a:solidFill>
              </a:rPr>
              <a:t>- razvijati kod djece interes za svijet insekata, posebno mrava, kroz promatranje, istraživanje i igru</a:t>
            </a:r>
          </a:p>
          <a:p>
            <a:pPr marL="0" indent="0">
              <a:buNone/>
            </a:pPr>
            <a:r>
              <a:rPr lang="hr-HR" sz="2900" dirty="0">
                <a:solidFill>
                  <a:schemeClr val="accent4">
                    <a:lumMod val="75000"/>
                  </a:schemeClr>
                </a:solidFill>
              </a:rPr>
              <a:t>- razvijati ekološku svijest i poštovanje prema živim bićima u prirodi.</a:t>
            </a:r>
          </a:p>
        </p:txBody>
      </p:sp>
    </p:spTree>
    <p:extLst>
      <p:ext uri="{BB962C8B-B14F-4D97-AF65-F5344CB8AC3E}">
        <p14:creationId xmlns:p14="http://schemas.microsoft.com/office/powerpoint/2010/main" val="904522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AA5426-2555-CC44-DAE5-C395FDFE5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587" y="143068"/>
            <a:ext cx="8471569" cy="1787332"/>
          </a:xfrm>
        </p:spPr>
        <p:txBody>
          <a:bodyPr/>
          <a:lstStyle/>
          <a:p>
            <a:r>
              <a:rPr lang="hr-HR" dirty="0"/>
              <a:t>LIKOVNI CENTAR</a:t>
            </a:r>
            <a:br>
              <a:rPr lang="hr-HR" dirty="0"/>
            </a:br>
            <a:r>
              <a:rPr lang="hr-HR" dirty="0"/>
              <a:t>                    „MRAVI”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3EA0F39-32A7-32EE-8C79-5565022AE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8972" y="662502"/>
            <a:ext cx="3209974" cy="2407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21BF070-0116-52BD-A5F5-F79A14001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8295" y="2054743"/>
            <a:ext cx="5212184" cy="390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4297D63F-6723-8CAB-7412-8BA9AE7C6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3802" y="1522672"/>
            <a:ext cx="5934011" cy="4450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2FE81655-8198-BE9C-C5BC-B4E9E4A6A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6778" y="3988469"/>
            <a:ext cx="3192416" cy="2394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1232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0EC88E-134B-ABB6-023F-6355932C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2635033" cy="660400"/>
          </a:xfrm>
        </p:spPr>
        <p:txBody>
          <a:bodyPr/>
          <a:lstStyle/>
          <a:p>
            <a:r>
              <a:rPr lang="hr-HR" dirty="0"/>
              <a:t>MRAVINJAK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CA93B3C-3279-8F80-93B6-AA0C50E8A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3992" y="2143557"/>
            <a:ext cx="4445988" cy="3334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4458AE1-499F-40C9-5BD5-319E3B175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2323" y="1353717"/>
            <a:ext cx="5952931" cy="4464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8B5DE2B-8EA8-6F43-635C-F3E686105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0229" y="2285271"/>
            <a:ext cx="3862873" cy="2897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966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86EA3E-4040-00AF-1C75-41491834B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000" dirty="0">
                <a:solidFill>
                  <a:schemeClr val="accent4">
                    <a:lumMod val="75000"/>
                  </a:schemeClr>
                </a:solidFill>
              </a:rPr>
              <a:t>Izradili smo „mravlju kuću” i mrave pomoću tvrdog kartona i kutija od jaja koji su nam kasnije služili za slobodnu igru.</a:t>
            </a:r>
            <a:br>
              <a:rPr lang="hr-HR" sz="2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hr-HR" sz="2000" dirty="0">
                <a:solidFill>
                  <a:schemeClr val="accent4">
                    <a:lumMod val="75000"/>
                  </a:schemeClr>
                </a:solidFill>
              </a:rPr>
              <a:t>Kod djece smo razvijali finu i grubu motoriku, te suradnju i empatiju u igri.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CB29AB3-CD09-5961-E579-62CF2C0E2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9370" y="2445101"/>
            <a:ext cx="4704001" cy="352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6BEDFA3-D89C-E988-725D-B29D4CF64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2829" y="2606695"/>
            <a:ext cx="4752001" cy="356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B333C7D-8686-8D22-2FB4-BB8114B82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5369" y="2403103"/>
            <a:ext cx="4752000" cy="356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3950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4AF10D-5C15-6D3E-C0C3-D58DC25D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5706" y="149290"/>
            <a:ext cx="4923584" cy="1781110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solidFill>
                  <a:schemeClr val="accent4">
                    <a:lumMod val="50000"/>
                  </a:schemeClr>
                </a:solidFill>
              </a:rPr>
              <a:t>MRAVINJAK I MRAVI</a:t>
            </a:r>
            <a:br>
              <a:rPr lang="hr-HR" sz="20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hr-HR" sz="2000" dirty="0">
                <a:solidFill>
                  <a:schemeClr val="accent4">
                    <a:lumMod val="50000"/>
                  </a:schemeClr>
                </a:solidFill>
              </a:rPr>
              <a:t>Zajednička izrada mravinjaka i mrava na </a:t>
            </a:r>
            <a:r>
              <a:rPr lang="hr-HR" sz="2000" dirty="0" err="1">
                <a:solidFill>
                  <a:schemeClr val="accent4">
                    <a:lumMod val="50000"/>
                  </a:schemeClr>
                </a:solidFill>
              </a:rPr>
              <a:t>hamer</a:t>
            </a:r>
            <a:r>
              <a:rPr lang="hr-HR" sz="2000" dirty="0">
                <a:solidFill>
                  <a:schemeClr val="accent4">
                    <a:lumMod val="50000"/>
                  </a:schemeClr>
                </a:solidFill>
              </a:rPr>
              <a:t> papiru pomoću </a:t>
            </a:r>
            <a:r>
              <a:rPr lang="hr-HR" sz="2000" dirty="0" err="1">
                <a:solidFill>
                  <a:schemeClr val="accent4">
                    <a:lumMod val="50000"/>
                  </a:schemeClr>
                </a:solidFill>
              </a:rPr>
              <a:t>tempere,kistova</a:t>
            </a:r>
            <a:r>
              <a:rPr lang="hr-HR" sz="2000" dirty="0">
                <a:solidFill>
                  <a:schemeClr val="accent4">
                    <a:lumMod val="50000"/>
                  </a:schemeClr>
                </a:solidFill>
              </a:rPr>
              <a:t> te otisaka dječjih prstića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C08A1E7-81F1-0B4D-BE21-D27B399FC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5487" y="3395294"/>
            <a:ext cx="3881438" cy="2911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75256F1-EB6D-06CB-1DD1-1AFB39381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40" y="634921"/>
            <a:ext cx="3059942" cy="2294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BF95B2F-BAED-4D6F-A990-222A6EE45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2365" y="839839"/>
            <a:ext cx="3881438" cy="2911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66F44BB-BC4D-13B3-DA21-17FFA8650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6339" y="3948339"/>
            <a:ext cx="3325327" cy="24939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6176F52-8874-C628-2A09-0B928C946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13083" y="2213385"/>
            <a:ext cx="5393899" cy="4045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2516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5C538F-9DD3-51F2-6A6D-25C8BFC93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0240" y="489403"/>
            <a:ext cx="4226767" cy="1320800"/>
          </a:xfrm>
        </p:spPr>
        <p:txBody>
          <a:bodyPr>
            <a:normAutofit/>
          </a:bodyPr>
          <a:lstStyle/>
          <a:p>
            <a:pPr algn="ctr"/>
            <a:r>
              <a:rPr lang="hr-HR" dirty="0"/>
              <a:t>„MRAVI NA LIVADI”</a:t>
            </a:r>
            <a:br>
              <a:rPr lang="hr-HR" dirty="0"/>
            </a:br>
            <a:r>
              <a:rPr lang="hr-HR" sz="2000" dirty="0"/>
              <a:t>-likovna tehnika : zeleni tuš, crna tempera i crni flomaster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11443B6-9F4D-F9E8-897D-C49F6B5EC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0961" y="2476771"/>
            <a:ext cx="4686921" cy="3515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9EFBD94-DE4F-7133-9D74-790C3517C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7053" y="1092137"/>
            <a:ext cx="6555792" cy="49168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960A987-4D1B-9452-4478-4563521E2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51560" y="597806"/>
            <a:ext cx="3573624" cy="2680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AB6B03B-29A6-6B2B-572C-A94A68D31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2190" y="3934605"/>
            <a:ext cx="3072363" cy="23042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01079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EF88BC-5ABF-BBE9-DF88-B3D4591F9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9F3E977-4ACD-0C80-8490-529C8CF25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6953" y="1812322"/>
            <a:ext cx="5569662" cy="4177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B47058C-B456-C6B5-1167-AD007D03A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542" y="429655"/>
            <a:ext cx="3437237" cy="2577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04485AE-3D8E-AFA8-1F64-048AC02EA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8492" y="465365"/>
            <a:ext cx="3722916" cy="2792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5222275-3264-022C-1B67-6857758AD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61351" y="3233057"/>
            <a:ext cx="4142792" cy="3107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3FECB347-C486-C27A-9693-68B0BE2B3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2167" y="3600447"/>
            <a:ext cx="3722918" cy="27921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0361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1D723D-8551-793F-8475-AA54D1E9A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60" y="429208"/>
            <a:ext cx="11952513" cy="1697135"/>
          </a:xfrm>
        </p:spPr>
        <p:txBody>
          <a:bodyPr>
            <a:normAutofit/>
          </a:bodyPr>
          <a:lstStyle/>
          <a:p>
            <a:pPr algn="ctr"/>
            <a:r>
              <a:rPr lang="hr-HR" dirty="0"/>
              <a:t>         „MRAVI OD PLASTELINA”</a:t>
            </a:r>
            <a:br>
              <a:rPr lang="hr-HR" dirty="0"/>
            </a:br>
            <a:r>
              <a:rPr lang="hr-HR" sz="2000" dirty="0"/>
              <a:t>Kod djece smo poticali finu motoriku, kreativnost i maštovitost, razvoj koordinacije oko-ruka te socijalne vještine…</a:t>
            </a:r>
          </a:p>
        </p:txBody>
      </p:sp>
      <p:pic>
        <p:nvPicPr>
          <p:cNvPr id="11" name="Rezervirano mjesto sadržaja 10">
            <a:extLst>
              <a:ext uri="{FF2B5EF4-FFF2-40B4-BE49-F238E27FC236}">
                <a16:creationId xmlns:a16="http://schemas.microsoft.com/office/drawing/2014/main" id="{94431B5C-2C8D-9B73-1A7B-E553177BA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575" y="2246608"/>
            <a:ext cx="4918268" cy="3688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F4B12A92-C824-D3BA-279E-C3F33E6FB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2608" y="2259308"/>
            <a:ext cx="5019869" cy="3764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57E34CE3-1D04-CFD7-538B-3B0D45960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332" y="2388439"/>
            <a:ext cx="4676195" cy="3507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8349635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Crveno-narančast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158</TotalTime>
  <Words>521</Words>
  <Application>Microsoft Office PowerPoint</Application>
  <PresentationFormat>Široki zaslon</PresentationFormat>
  <Paragraphs>28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Faseta</vt:lpstr>
      <vt:lpstr>MRAVI PV: BADERNA ODGOJNA SKUPINA : CVJETIĆI (Gabriela Prenc i Valentina Skolan) </vt:lpstr>
      <vt:lpstr>PowerPoint prezentacija</vt:lpstr>
      <vt:lpstr>LIKOVNI CENTAR                     „MRAVI”</vt:lpstr>
      <vt:lpstr>MRAVINJAK</vt:lpstr>
      <vt:lpstr>Izradili smo „mravlju kuću” i mrave pomoću tvrdog kartona i kutija od jaja koji su nam kasnije služili za slobodnu igru. Kod djece smo razvijali finu i grubu motoriku, te suradnju i empatiju u igri.</vt:lpstr>
      <vt:lpstr>MRAVINJAK I MRAVI Zajednička izrada mravinjaka i mrava na hamer papiru pomoću tempere,kistova te otisaka dječjih prstića</vt:lpstr>
      <vt:lpstr>„MRAVI NA LIVADI” -likovna tehnika : zeleni tuš, crna tempera i crni flomaster</vt:lpstr>
      <vt:lpstr>PowerPoint prezentacija</vt:lpstr>
      <vt:lpstr>         „MRAVI OD PLASTELINA” Kod djece smo poticali finu motoriku, kreativnost i maštovitost, razvoj koordinacije oko-ruka te socijalne vještine…</vt:lpstr>
      <vt:lpstr>MATEMATIČKI CENTAR - vježbali smo predmatematičke vještine, prepoznavanje brojeva i količine  ( određeni broj mrava na mravinjaku).</vt:lpstr>
      <vt:lpstr>DRUŠTVENA IGRA „TOČKICE I MRAV” - djeca su bacanjem kockice dobili određeni broj te pomoću točkica pokrivali krugove na mravu. -poticali smo pažnju i koncentarciju, strpljivost, matematičke i prostorne vještine.</vt:lpstr>
      <vt:lpstr>STOLNO-MANIPULATIVNI CENTAR  SLAGALICA „MRAV”</vt:lpstr>
      <vt:lpstr>-spoji mrava sa njegovom sjenom</vt:lpstr>
      <vt:lpstr>CENTAR SLIKOVNICA -u suradnji sa BIBLIOBUSOM posudili smo slikovnicu „MRAV DOBRA SRCA”, -svakodnevno smo čitali, listali i razgovarali o njoj, -saznali smo kako mravinjak izgleda iznad i ispod zemlje, koliko mrava može živjeti zajedno te na koji način sakupljaju hranu. - -kod djece smo razvijali jezik i govor, razvoj pažnje i koncentracije te predčitalačkih vještina. </vt:lpstr>
      <vt:lpstr>DRAMSKI CENTAR -igrokaz „CVRČAK I MRAV” - kroz igrokaz kod djece smo poticale govorne i jezične vještine, samopouzdanje i javni nastup, maštu i kreativnost, socijalne vještine i kognitivni razvoj.</vt:lpstr>
      <vt:lpstr>ISTRAŽIVAČKI CENTAR -svakodnevno smo izlazili na vrtićko dvorište i odlazili u obližnju šumu gdje smo pronalazili raznolike mrave,  -saznali smo da je naše dvorište dom malim crnim mravima koje smo pronašli u travi, -promatrali smo ih povećalima kako bismo ih bolje vidjeli.</vt:lpstr>
      <vt:lpstr> ZAKLJUČAK: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baderna vrtic</dc:creator>
  <cp:lastModifiedBy>baderna vrtic</cp:lastModifiedBy>
  <cp:revision>3</cp:revision>
  <dcterms:created xsi:type="dcterms:W3CDTF">2025-05-15T10:50:21Z</dcterms:created>
  <dcterms:modified xsi:type="dcterms:W3CDTF">2025-05-22T11:29:53Z</dcterms:modified>
</cp:coreProperties>
</file>