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C271C-6859-42A5-8BD3-732179C997FD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3DB87-841D-4398-A914-A0BE01B7084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148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3DB87-841D-4398-A914-A0BE01B70849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02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3DB87-841D-4398-A914-A0BE01B70849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384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26FBE2-97C3-F96D-7EB7-C024254DB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A9BFE39-B016-FA49-AB58-EE0314467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02C553E-46BD-35E5-3697-6A572A2B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2F68CB-C101-F79E-40C8-36C972E0F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DAAE162-B0E8-8835-EDFC-0D32F8EA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269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E14179-1BDF-4BFF-D84A-AEA66E35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F8439E9-6F8E-14F8-B7C6-D4BBDC2BA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2DB7F4-6292-94FE-52BD-7C73E6738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E076214-B095-3683-D3EB-ECE0A14E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4E5954A-0BB1-7DA7-BCC1-BF4AB9B8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589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A2CD594-9A74-AD30-0F32-5B3605C20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20ADB29-0650-DD11-E496-76EC1F27A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00BBAB-7B64-ABA5-EB62-1FCA342D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B892C2B-B6E2-6F28-DEC7-0FA87D66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6F2E87-CE43-7CA6-BF24-D1B8B37E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175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FC5277-29B1-BF18-0F90-4A943ED1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A3AA41-33A3-CBBE-EA07-32AFF127A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2226D4-14A0-F3D9-D0B0-7BB5E15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802576-C97C-9F1A-C7E4-33DB88E3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3B4B5F-007C-A86F-9637-FAC0E7A7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08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190616-1EE8-B374-A94C-92DF7207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25E3D4C-BB1D-C21C-7873-FAEC3F0A4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793C837-248E-78DC-A4D7-98995DE8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D86DEE5-B161-13E6-0914-2DA6574E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8C437F8-B59A-D23D-77CF-CDD16994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439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8F7966-DF7C-8443-6D57-B7157B64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82690A-5F93-5B14-6617-B9199ABE0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45431E2-0BFB-60CE-948B-C09BA8AAF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038F082-5F19-5DC1-4BF3-409CB528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4D7CCB0-3262-5867-0496-16ACE94C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01C368E-824B-4474-6E76-0D1DB746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375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3D8F28-DC06-82FD-7947-578E12ECD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57660AB-619F-5903-C8CB-24A9F5B0C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F60D81A-1BFA-C7A9-6C6F-D585AAE8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B394EB-054B-4DB9-5082-ADA035A38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F13FE0B-0D5C-3F18-CB0C-A91F8F216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D35C156-1871-CF22-6DE4-F16548EB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E846CFA-CC28-5A1E-AE21-312E8031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D1DF6E7-210F-F3E1-5A52-88DA67E0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503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C36467-C1C5-2843-20E9-3994C5DA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AEF681E-000E-CDBE-51EE-12482C0F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9D0E273-86C3-E817-D23D-5E6A71FD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5716C8A-5132-FD77-6802-1AA0062F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353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92814F3-FF55-5088-4130-E2A2727E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160828B-A8BF-41C2-16AE-41B8E06A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ABB887E-DD40-20FE-5484-5FD2AD1F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052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C64176-B1F5-8E5B-F90D-9F9526E6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9B55B2-0196-16CB-261E-B42EE693F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7C1D543-D21A-7C86-7C89-5DB0E428B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C4C3BD-5035-5822-626E-46F20085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BDFC4C1-D2CF-D883-8CE6-2B4FD871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AEE9FAF-8B5A-F927-9653-426B0C29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033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5B3681-8A66-341F-9225-04A8BCA1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954D149-CAD5-8A36-56A1-18C6EB2C3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3C86719-6832-FC00-12A7-298F999FB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4989757-1E01-9362-2148-893855BF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69E61C-2B10-2868-B8F8-ADDAF97E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F0F565A-E0FD-AE22-7305-10DC44C8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040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F756F02-6521-7392-9635-7780FC7A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588956B-B090-CD6B-106B-D41CD4D88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4BD0C2-EF9D-CDA7-7DDB-DF3E05C33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B388A-4B9A-4D9C-BE2E-BBC251F1A1C2}" type="datetimeFigureOut">
              <a:rPr lang="hr-HR" smtClean="0"/>
              <a:t>24.4.2025.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E92635-2FC6-F21D-00D2-34EBE436A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3EC4FA3-7BF3-D7B9-CE38-595483E26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D9D08-2146-4023-89B7-08545738AE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539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3B976-9CD9-E821-DC39-8821D8C83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A0B0FF-BE05-05F0-E8BD-4FE8C08F5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17E9DF-B2CE-13FC-68C8-A5AC9EF97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Farm with domestic animals concept Royalty Free Vector Image">
            <a:extLst>
              <a:ext uri="{FF2B5EF4-FFF2-40B4-BE49-F238E27FC236}">
                <a16:creationId xmlns:a16="http://schemas.microsoft.com/office/drawing/2014/main" id="{8B2D4CA5-B23E-3ADF-BCE6-520ED41D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959"/>
            <a:ext cx="12192000" cy="84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28CAC51-F915-45FD-E367-D633640C3E35}"/>
              </a:ext>
            </a:extLst>
          </p:cNvPr>
          <p:cNvSpPr txBox="1"/>
          <p:nvPr/>
        </p:nvSpPr>
        <p:spPr>
          <a:xfrm>
            <a:off x="222380" y="57158"/>
            <a:ext cx="1129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accent6">
                    <a:lumMod val="75000"/>
                  </a:schemeClr>
                </a:solidFill>
              </a:rPr>
              <a:t>DOMAĆE ŽIVOTINJE</a:t>
            </a:r>
          </a:p>
          <a:p>
            <a:r>
              <a:rPr lang="hr-HR" sz="2400" dirty="0"/>
              <a:t>                         PV: BADERNA</a:t>
            </a:r>
          </a:p>
          <a:p>
            <a:r>
              <a:rPr lang="hr-HR" dirty="0"/>
              <a:t>                                </a:t>
            </a:r>
            <a:r>
              <a:rPr lang="hr-HR" sz="2400" dirty="0"/>
              <a:t>ODGOJNA SKUPINA: BALONČIĆI ( Marina Radić i Emina </a:t>
            </a:r>
            <a:r>
              <a:rPr lang="hr-HR" sz="2400" dirty="0" err="1"/>
              <a:t>Bjelić</a:t>
            </a:r>
            <a:r>
              <a:rPr lang="hr-HR" sz="2400" dirty="0"/>
              <a:t> Nuhanović )</a:t>
            </a:r>
          </a:p>
        </p:txBody>
      </p:sp>
    </p:spTree>
    <p:extLst>
      <p:ext uri="{BB962C8B-B14F-4D97-AF65-F5344CB8AC3E}">
        <p14:creationId xmlns:p14="http://schemas.microsoft.com/office/powerpoint/2010/main" val="45796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9BC7A2-63A5-00B2-953A-2B25CC1C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4986" y="365125"/>
            <a:ext cx="13221972" cy="1368847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C4FCF3-3567-B95C-631E-18EE23197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BD9083E4-1514-D591-0B5B-7F4799EC9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3305"/>
            <a:ext cx="12706987" cy="7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17D740C-8DEE-529F-044F-5D1B6007EE6B}"/>
              </a:ext>
            </a:extLst>
          </p:cNvPr>
          <p:cNvSpPr txBox="1"/>
          <p:nvPr/>
        </p:nvSpPr>
        <p:spPr>
          <a:xfrm>
            <a:off x="4283916" y="462519"/>
            <a:ext cx="79940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IGRA: „NAHRANI ŽIVOTINJE”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-hranili smo životinje kukuruzom,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-kroz aktivnosti manipuliranja i baratanja rasipnim materijalom razvijala su vizualnu, slušnu i taktilnu percepciju.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5404334-8ECE-D78B-F1E0-16EF86635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783" y="26858"/>
            <a:ext cx="2802028" cy="37360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53C8D36-B5A9-1F88-228F-D914FF2A7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" y="3843717"/>
            <a:ext cx="3612028" cy="270902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0A43F4A-3E72-D681-8722-0D88F1D43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39" y="2542759"/>
            <a:ext cx="3855875" cy="4308103"/>
          </a:xfrm>
          <a:prstGeom prst="rect">
            <a:avLst/>
          </a:prstGeom>
        </p:spPr>
      </p:pic>
      <p:pic>
        <p:nvPicPr>
          <p:cNvPr id="9" name="Rezervirano mjesto sadržaja 4">
            <a:extLst>
              <a:ext uri="{FF2B5EF4-FFF2-40B4-BE49-F238E27FC236}">
                <a16:creationId xmlns:a16="http://schemas.microsoft.com/office/drawing/2014/main" id="{BB4CC92E-CBD0-9FC5-38A2-0A0157EEC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84" y="2293059"/>
            <a:ext cx="3248534" cy="4807505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87CF2922-2340-687D-9C55-074D130BF4C4}"/>
              </a:ext>
            </a:extLst>
          </p:cNvPr>
          <p:cNvSpPr/>
          <p:nvPr/>
        </p:nvSpPr>
        <p:spPr>
          <a:xfrm>
            <a:off x="10487608" y="2817845"/>
            <a:ext cx="429208" cy="7277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E278CB17-A0EA-9AD2-BB0C-974A7FE9FA1E}"/>
              </a:ext>
            </a:extLst>
          </p:cNvPr>
          <p:cNvSpPr/>
          <p:nvPr/>
        </p:nvSpPr>
        <p:spPr>
          <a:xfrm>
            <a:off x="11279499" y="3295890"/>
            <a:ext cx="534337" cy="84690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092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7E2393-48EA-CE84-3A6C-6469AB72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C41FC6-F6FE-79D8-1DFD-8F6C9501F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9D898CFC-DC1B-7B33-CCA2-50E91613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07641" cy="69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D5BA6EE-4D07-FCAE-D363-ECF41886CDCA}"/>
              </a:ext>
            </a:extLst>
          </p:cNvPr>
          <p:cNvSpPr txBox="1"/>
          <p:nvPr/>
        </p:nvSpPr>
        <p:spPr>
          <a:xfrm>
            <a:off x="3065106" y="1696054"/>
            <a:ext cx="62795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accent6">
                    <a:lumMod val="50000"/>
                  </a:schemeClr>
                </a:solidFill>
              </a:rPr>
              <a:t>- aktivnosti sa domaćim životinjama imaju veliki značaj za cjelokupni razvoj djece. Kroz ove aktivnosti djeca su stekla osnovna znanja o domaćim životinjama. Isto tako, razvijaju osjećaj empatije , odgovornosti i poštovanja prema životinjama i prirodi. </a:t>
            </a:r>
          </a:p>
          <a:p>
            <a:pPr marL="0" indent="0">
              <a:buNone/>
            </a:pPr>
            <a:endParaRPr lang="hr-HR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r-HR" sz="2000" dirty="0">
                <a:solidFill>
                  <a:schemeClr val="accent6">
                    <a:lumMod val="50000"/>
                  </a:schemeClr>
                </a:solidFill>
              </a:rPr>
              <a:t>- praktične aktivnosti omogućavaju djeci da kroz igru, promatranje i brigu o životinjama unaprijede svoje motoričke, kognitivne i socijalne vještine. Na taj način djeca postaju svjesnija važnosti zaštite životinja i očuvanja životne sredine što doprinosi njihovom cjelokupnom emocionalnom i moralnom razvoju.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3FC12B3-F562-20CA-5EB0-5BC1EE17E151}"/>
              </a:ext>
            </a:extLst>
          </p:cNvPr>
          <p:cNvSpPr txBox="1"/>
          <p:nvPr/>
        </p:nvSpPr>
        <p:spPr>
          <a:xfrm>
            <a:off x="1152330" y="700124"/>
            <a:ext cx="6279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50000"/>
                  </a:schemeClr>
                </a:solidFill>
              </a:rPr>
              <a:t>                   ZAKLJUČAK:</a:t>
            </a:r>
          </a:p>
        </p:txBody>
      </p:sp>
    </p:spTree>
    <p:extLst>
      <p:ext uri="{BB962C8B-B14F-4D97-AF65-F5344CB8AC3E}">
        <p14:creationId xmlns:p14="http://schemas.microsoft.com/office/powerpoint/2010/main" val="194094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E08177-9AA1-A500-E20B-3E69EC8B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D1D59B-E809-2971-CE4F-09E9442A2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Farm with domestic animals concept Royalty Free Vector Image">
            <a:extLst>
              <a:ext uri="{FF2B5EF4-FFF2-40B4-BE49-F238E27FC236}">
                <a16:creationId xmlns:a16="http://schemas.microsoft.com/office/drawing/2014/main" id="{B786513E-2F6A-82BF-540C-5DB35C03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84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2B44798-9965-0460-0816-B45BD387FC18}"/>
              </a:ext>
            </a:extLst>
          </p:cNvPr>
          <p:cNvSpPr txBox="1"/>
          <p:nvPr/>
        </p:nvSpPr>
        <p:spPr>
          <a:xfrm>
            <a:off x="838200" y="1050271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dirty="0">
                <a:solidFill>
                  <a:schemeClr val="accent6">
                    <a:lumMod val="50000"/>
                  </a:schemeClr>
                </a:solidFill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28681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A73E48-B064-0AFE-3BDE-42133DD1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40A886-DB41-ED58-763E-F6E6D073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4AC7FC3E-392F-60EF-5702-44401742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910"/>
            <a:ext cx="12192000" cy="716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4C9DCCB-A238-B372-0E1B-5CF25AF72EF3}"/>
              </a:ext>
            </a:extLst>
          </p:cNvPr>
          <p:cNvSpPr txBox="1"/>
          <p:nvPr/>
        </p:nvSpPr>
        <p:spPr>
          <a:xfrm>
            <a:off x="2668555" y="1259108"/>
            <a:ext cx="798000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chemeClr val="accent6">
                    <a:lumMod val="50000"/>
                  </a:schemeClr>
                </a:solidFill>
              </a:rPr>
              <a:t>CILJ: proširivanje i stjecanja znanja o domaćim životinjama i razvoj svijesti o ljubavi prema istim.</a:t>
            </a:r>
            <a:br>
              <a:rPr lang="hr-HR" sz="32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hr-HR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3200" dirty="0">
                <a:solidFill>
                  <a:schemeClr val="accent6">
                    <a:lumMod val="50000"/>
                  </a:schemeClr>
                </a:solidFill>
              </a:rPr>
              <a:t>Na odabranu temu potaknule su nas svakodnevne šetnje </a:t>
            </a:r>
            <a:r>
              <a:rPr lang="hr-HR" sz="3200" dirty="0" err="1">
                <a:solidFill>
                  <a:schemeClr val="accent6">
                    <a:lumMod val="50000"/>
                  </a:schemeClr>
                </a:solidFill>
              </a:rPr>
              <a:t>Badernom</a:t>
            </a:r>
            <a:r>
              <a:rPr lang="hr-HR" sz="3200" dirty="0">
                <a:solidFill>
                  <a:schemeClr val="accent6">
                    <a:lumMod val="50000"/>
                  </a:schemeClr>
                </a:solidFill>
              </a:rPr>
              <a:t> te promatranje i osluškivanje domaćih životinja za koje su djeca pokazala veliki interes.</a:t>
            </a:r>
          </a:p>
        </p:txBody>
      </p:sp>
    </p:spTree>
    <p:extLst>
      <p:ext uri="{BB962C8B-B14F-4D97-AF65-F5344CB8AC3E}">
        <p14:creationId xmlns:p14="http://schemas.microsoft.com/office/powerpoint/2010/main" val="1196024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816AAD-3797-DC6E-8357-348138D7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73DBC8D-7701-84FF-66BA-E9F3F3036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2EF55C70-9222-7D0F-1841-11A79E7B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2513"/>
            <a:ext cx="12192000" cy="77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2CFCF39-E13D-887A-68F7-6DD716FD9B28}"/>
              </a:ext>
            </a:extLst>
          </p:cNvPr>
          <p:cNvSpPr txBox="1"/>
          <p:nvPr/>
        </p:nvSpPr>
        <p:spPr>
          <a:xfrm>
            <a:off x="3390638" y="175092"/>
            <a:ext cx="46932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50000"/>
                  </a:schemeClr>
                </a:solidFill>
              </a:rPr>
              <a:t>CENTAR SLIKOVNICA</a:t>
            </a:r>
          </a:p>
          <a:p>
            <a:pPr algn="ctr"/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-čitanjem prigodnih priča i slikovnica, te </a:t>
            </a:r>
            <a:r>
              <a:rPr lang="hr-HR" sz="2400" dirty="0" err="1">
                <a:solidFill>
                  <a:schemeClr val="accent6">
                    <a:lumMod val="50000"/>
                  </a:schemeClr>
                </a:solidFill>
              </a:rPr>
              <a:t>slikopriče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 „KUNIĆ I BOJE” obogaćivali smo dječji rječnik i upoznavali ih s glasanjem životinja.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BB46420-A22C-A784-4B4D-DDA2E31E5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70" y="16563"/>
            <a:ext cx="3629578" cy="272218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7DA1A27-60B9-47BC-061B-2C569505F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" y="3252955"/>
            <a:ext cx="3483368" cy="317431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F6CDEB7-77F2-16A6-7955-6DCF2AA1F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839" y="2884732"/>
            <a:ext cx="4529816" cy="339736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EE5B36C-8A8C-FB80-E1DA-C989EB161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76" y="3252955"/>
            <a:ext cx="3332071" cy="326173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4C902D6-0E92-5327-3170-BB4DE7A27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4496" y="-13007"/>
            <a:ext cx="3708433" cy="27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0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B01FA8-968D-7262-B16B-B5953339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6E12F82B-994D-25B9-8FBF-B31D6C2451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356"/>
            <a:ext cx="12489922" cy="73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987503C-E97A-030E-25C0-5D1BD29A1A15}"/>
              </a:ext>
            </a:extLst>
          </p:cNvPr>
          <p:cNvSpPr txBox="1"/>
          <p:nvPr/>
        </p:nvSpPr>
        <p:spPr>
          <a:xfrm>
            <a:off x="231275" y="237820"/>
            <a:ext cx="63214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solidFill>
                  <a:schemeClr val="accent6">
                    <a:lumMod val="50000"/>
                  </a:schemeClr>
                </a:solidFill>
              </a:rPr>
              <a:t>LIKOVNI CENTAR </a:t>
            </a:r>
          </a:p>
          <a:p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izradili smo model krave od kartonske kutije, tuljaca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poticale smo i razvijale dječju maštu, te kreativnost koristeći kistove i otiske dlanova.</a:t>
            </a:r>
          </a:p>
        </p:txBody>
      </p:sp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CB4640F7-35CD-4366-7493-5BAC099AF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9" y="2972308"/>
            <a:ext cx="4361038" cy="378330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67A14B0-1A34-4612-2BE6-942AC9463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69" y="237820"/>
            <a:ext cx="2800145" cy="260324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4513F1C-0188-DECE-EE82-3B31A6F80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00" y="2968366"/>
            <a:ext cx="3387014" cy="378724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16C6093-B19A-60B8-DD3D-29E47A62C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131" y="1864151"/>
            <a:ext cx="4516018" cy="3387014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DB2F6046-1089-8CDC-D5A2-AC06E768960A}"/>
              </a:ext>
            </a:extLst>
          </p:cNvPr>
          <p:cNvSpPr/>
          <p:nvPr/>
        </p:nvSpPr>
        <p:spPr>
          <a:xfrm>
            <a:off x="7193969" y="3013932"/>
            <a:ext cx="653143" cy="70912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009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814D3C-0ED0-B8EB-0A2D-7555B8AC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1053D9-B66B-8125-A0C7-48D12F831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B7E649D5-B3C0-A27B-C69F-87171775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35AAA7E-D81E-3F67-FCA8-1D9C2B858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5" y="1656233"/>
            <a:ext cx="2911078" cy="38814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527D0A-00B1-DE0A-DE93-4429B0CE2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8" y="325535"/>
            <a:ext cx="4490792" cy="3368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49FE94-8107-1F2C-4494-A3F96F37A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17" y="3846367"/>
            <a:ext cx="2309327" cy="307910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25EE66-AC95-1C9C-CDF7-66DE6BC26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14" y="3778897"/>
            <a:ext cx="2309326" cy="3079101"/>
          </a:xfrm>
          <a:prstGeom prst="rect">
            <a:avLst/>
          </a:prstGeo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330C79B-2497-F25B-BB0F-EE65713DA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5436" y="2238090"/>
            <a:ext cx="3881438" cy="2911078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B4D9E50-2671-08FB-6F1F-3604BAC3375A}"/>
              </a:ext>
            </a:extLst>
          </p:cNvPr>
          <p:cNvSpPr txBox="1"/>
          <p:nvPr/>
        </p:nvSpPr>
        <p:spPr>
          <a:xfrm>
            <a:off x="579081" y="919673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IZRADA KOKOŠINJCA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0268B314-2933-E749-009E-96A96F2136FE}"/>
              </a:ext>
            </a:extLst>
          </p:cNvPr>
          <p:cNvSpPr/>
          <p:nvPr/>
        </p:nvSpPr>
        <p:spPr>
          <a:xfrm>
            <a:off x="5952931" y="737118"/>
            <a:ext cx="410547" cy="4616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7B21AA53-952F-B1B2-D251-F5FDCC582F7A}"/>
              </a:ext>
            </a:extLst>
          </p:cNvPr>
          <p:cNvSpPr/>
          <p:nvPr/>
        </p:nvSpPr>
        <p:spPr>
          <a:xfrm>
            <a:off x="3821004" y="5103845"/>
            <a:ext cx="527061" cy="53050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E55035DF-E104-7FA6-F176-63CB110DD10E}"/>
              </a:ext>
            </a:extLst>
          </p:cNvPr>
          <p:cNvSpPr/>
          <p:nvPr/>
        </p:nvSpPr>
        <p:spPr>
          <a:xfrm>
            <a:off x="5431314" y="4977930"/>
            <a:ext cx="176384" cy="22855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2AE63BCC-8DD5-3B3A-A333-41E64D1DBE8F}"/>
              </a:ext>
            </a:extLst>
          </p:cNvPr>
          <p:cNvSpPr/>
          <p:nvPr/>
        </p:nvSpPr>
        <p:spPr>
          <a:xfrm>
            <a:off x="6992844" y="4248177"/>
            <a:ext cx="313025" cy="3144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EE24AAF3-C00A-92B5-055B-355A39E88BE0}"/>
              </a:ext>
            </a:extLst>
          </p:cNvPr>
          <p:cNvSpPr/>
          <p:nvPr/>
        </p:nvSpPr>
        <p:spPr>
          <a:xfrm>
            <a:off x="7660431" y="4068147"/>
            <a:ext cx="754298" cy="68113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1656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1">
            <a:extLst>
              <a:ext uri="{FF2B5EF4-FFF2-40B4-BE49-F238E27FC236}">
                <a16:creationId xmlns:a16="http://schemas.microsoft.com/office/drawing/2014/main" id="{D9D6837B-A58A-0B29-399A-D41218B6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Rezervirano mjesto sadržaja 12">
            <a:extLst>
              <a:ext uri="{FF2B5EF4-FFF2-40B4-BE49-F238E27FC236}">
                <a16:creationId xmlns:a16="http://schemas.microsoft.com/office/drawing/2014/main" id="{A3FED3C9-ACC8-C8A9-15A0-C12CE9ED8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8" name="Picture 4" descr="Cartoon Illustration Of Meadows 2848949 Vector Art at Vecteezy">
            <a:extLst>
              <a:ext uri="{FF2B5EF4-FFF2-40B4-BE49-F238E27FC236}">
                <a16:creationId xmlns:a16="http://schemas.microsoft.com/office/drawing/2014/main" id="{4BAF47E0-586B-1983-B385-C6452BA5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269"/>
            <a:ext cx="12192000" cy="7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8891AA7-96ED-647B-8E0D-E62F76624C7A}"/>
              </a:ext>
            </a:extLst>
          </p:cNvPr>
          <p:cNvSpPr txBox="1"/>
          <p:nvPr/>
        </p:nvSpPr>
        <p:spPr>
          <a:xfrm>
            <a:off x="717330" y="201979"/>
            <a:ext cx="7512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solidFill>
                  <a:schemeClr val="accent6">
                    <a:lumMod val="50000"/>
                  </a:schemeClr>
                </a:solidFill>
              </a:rPr>
              <a:t>STOLNO MANIPULATIVNI CENTAR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9FF0FD8-6C4E-F608-27E5-3213D4F5CC35}"/>
              </a:ext>
            </a:extLst>
          </p:cNvPr>
          <p:cNvSpPr txBox="1"/>
          <p:nvPr/>
        </p:nvSpPr>
        <p:spPr>
          <a:xfrm>
            <a:off x="838200" y="818082"/>
            <a:ext cx="6172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hr-HR" sz="2400" dirty="0" err="1">
                <a:solidFill>
                  <a:schemeClr val="accent6">
                    <a:lumMod val="50000"/>
                  </a:schemeClr>
                </a:solidFill>
              </a:rPr>
              <a:t>memory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hr-HR" sz="2400" dirty="0" err="1">
                <a:solidFill>
                  <a:schemeClr val="accent6">
                    <a:lumMod val="50000"/>
                  </a:schemeClr>
                </a:solidFill>
              </a:rPr>
              <a:t>pokrivaljke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 „FARMA”,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hr-HR" sz="2400" dirty="0" err="1">
                <a:solidFill>
                  <a:schemeClr val="accent6">
                    <a:lumMod val="50000"/>
                  </a:schemeClr>
                </a:solidFill>
              </a:rPr>
              <a:t>pokrivaljke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 sjena domaćih životinja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igra „hranjenja” domaćih životinja (</a:t>
            </a:r>
            <a:r>
              <a:rPr lang="hr-HR" sz="2400" dirty="0" err="1">
                <a:solidFill>
                  <a:schemeClr val="accent6">
                    <a:lumMod val="50000"/>
                  </a:schemeClr>
                </a:solidFill>
              </a:rPr>
              <a:t>pas,mačka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 i zec)</a:t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slagalica na lego kockama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81FBAF5-019B-6270-DCBD-8B288B714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7" y="3198812"/>
            <a:ext cx="2886430" cy="3848574"/>
          </a:xfrm>
          <a:prstGeom prst="rect">
            <a:avLst/>
          </a:prstGeom>
        </p:spPr>
      </p:pic>
      <p:pic>
        <p:nvPicPr>
          <p:cNvPr id="9" name="Rezervirano mjesto sadržaja 21">
            <a:extLst>
              <a:ext uri="{FF2B5EF4-FFF2-40B4-BE49-F238E27FC236}">
                <a16:creationId xmlns:a16="http://schemas.microsoft.com/office/drawing/2014/main" id="{F58F6D51-A29C-C427-42FA-37301FC69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028" y="3116628"/>
            <a:ext cx="4216311" cy="316223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5C4711D-1E23-8B1C-6610-68BAEE2E1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75" y="180863"/>
            <a:ext cx="2571750" cy="294554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23419A4-9A6B-CC80-0C21-59E3CAEFF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75" y="3248137"/>
            <a:ext cx="2571750" cy="3429000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8CDBF48A-6252-878B-BA39-76FA6158D1ED}"/>
              </a:ext>
            </a:extLst>
          </p:cNvPr>
          <p:cNvSpPr/>
          <p:nvPr/>
        </p:nvSpPr>
        <p:spPr>
          <a:xfrm>
            <a:off x="5719665" y="3023118"/>
            <a:ext cx="1212980" cy="12316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444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0E060E-07B3-1489-3C99-3F563F26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3160BD-E535-993F-B159-7BBE5CBB9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E977E9BF-548B-CA06-4CF4-8F844DE1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57FFF65-C4CC-DA16-EC53-BC78A0123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2526" y="536345"/>
            <a:ext cx="4154094" cy="3115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9828A78-A826-87C3-724A-C77EF6303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5557" y="19308"/>
            <a:ext cx="3102222" cy="413629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B5C0D8-C7DF-D407-1F18-D37EB09E0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34" y="3769128"/>
            <a:ext cx="2326666" cy="3102222"/>
          </a:xfrm>
          <a:prstGeom prst="rect">
            <a:avLst/>
          </a:prstGeom>
        </p:spPr>
      </p:pic>
      <p:pic>
        <p:nvPicPr>
          <p:cNvPr id="7" name="Rezervirano mjesto sadržaja 4">
            <a:extLst>
              <a:ext uri="{FF2B5EF4-FFF2-40B4-BE49-F238E27FC236}">
                <a16:creationId xmlns:a16="http://schemas.microsoft.com/office/drawing/2014/main" id="{C04C8830-D332-84C6-26E2-2E247FD7D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0670" y="4156906"/>
            <a:ext cx="3102222" cy="232666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E608809-D4A8-1B7A-EBB2-BBC9231BB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77" y="3769128"/>
            <a:ext cx="2326667" cy="310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A48CE0-826D-0E95-5888-CA8AD52E4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C52391-461D-4146-ADB6-C06AE154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170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8E89A766-0E55-CE1D-EBF0-8739A133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8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36369D8-F6A6-1A5D-CDEC-7795D1EE31AE}"/>
              </a:ext>
            </a:extLst>
          </p:cNvPr>
          <p:cNvSpPr txBox="1"/>
          <p:nvPr/>
        </p:nvSpPr>
        <p:spPr>
          <a:xfrm>
            <a:off x="473528" y="563415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solidFill>
                  <a:schemeClr val="accent6">
                    <a:lumMod val="50000"/>
                  </a:schemeClr>
                </a:solidFill>
              </a:rPr>
              <a:t>RAZNOVRSNE IGRE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73D3074-984E-495C-F4D4-E95003FDFD92}"/>
              </a:ext>
            </a:extLst>
          </p:cNvPr>
          <p:cNvSpPr txBox="1"/>
          <p:nvPr/>
        </p:nvSpPr>
        <p:spPr>
          <a:xfrm>
            <a:off x="473528" y="1299976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- IGRA: „Tko se skriva u foliji?”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B8C8867-A4F4-5EB8-79AD-FFA8EBB57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554" r="522" b="18847"/>
          <a:stretch/>
        </p:blipFill>
        <p:spPr>
          <a:xfrm>
            <a:off x="146315" y="1991842"/>
            <a:ext cx="4047375" cy="401890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5DFF693-FD59-324A-9A0E-FBA23B38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" b="18624"/>
          <a:stretch/>
        </p:blipFill>
        <p:spPr>
          <a:xfrm>
            <a:off x="4340005" y="1766077"/>
            <a:ext cx="4076207" cy="448206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10DE645-E341-0170-FC6C-90C48CBB6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r="15178"/>
          <a:stretch/>
        </p:blipFill>
        <p:spPr>
          <a:xfrm rot="5400000">
            <a:off x="8648024" y="554959"/>
            <a:ext cx="3123335" cy="274366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5CF8FE3-1BC2-688D-71C2-EF0B4AA24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0594" y="3972078"/>
            <a:ext cx="3298197" cy="24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2C8F72-654C-F1BC-3B1E-7F9CF3A2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E76C75-7BDB-E72F-BDC7-E30AC5024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Cartoon Illustration Of Meadows 2848949 Vector Art at Vecteezy">
            <a:extLst>
              <a:ext uri="{FF2B5EF4-FFF2-40B4-BE49-F238E27FC236}">
                <a16:creationId xmlns:a16="http://schemas.microsoft.com/office/drawing/2014/main" id="{A00D50DF-4990-7071-F938-C691828E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86"/>
            <a:ext cx="12192000" cy="72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B7EB4D7-F4C4-A15D-40BA-B81C37D92188}"/>
              </a:ext>
            </a:extLst>
          </p:cNvPr>
          <p:cNvSpPr txBox="1"/>
          <p:nvPr/>
        </p:nvSpPr>
        <p:spPr>
          <a:xfrm>
            <a:off x="301689" y="681037"/>
            <a:ext cx="61722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IGRA: </a:t>
            </a:r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Kokošinjac</a:t>
            </a:r>
          </a:p>
          <a:p>
            <a:pPr algn="l"/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Od kartonske kutije izradili smo kokošinjac s </a:t>
            </a:r>
            <a:r>
              <a:rPr lang="hr-HR" sz="2400" dirty="0" err="1">
                <a:solidFill>
                  <a:schemeClr val="accent6">
                    <a:lumMod val="50000"/>
                  </a:schemeClr>
                </a:solidFill>
              </a:rPr>
              <a:t>kokoškama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 u kojem smo pomoću kartonskih tuljaka spuštali plastična jaja u košaru.</a:t>
            </a:r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IGRA: </a:t>
            </a:r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Krava</a:t>
            </a:r>
          </a:p>
          <a:p>
            <a:pPr algn="l"/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>U istraživačkoj aktivnosti smo naučili kako se muze krava.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0542488-47CC-0575-BA51-ACB8BCB87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7662" y="817290"/>
            <a:ext cx="3228392" cy="242129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8B56068-BB47-73A0-DF23-5FEAB4CA6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66" y="384100"/>
            <a:ext cx="2421295" cy="322839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CD4D4BD-6C5F-D057-4422-9493FFF49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6619" y="4325886"/>
            <a:ext cx="3070478" cy="242129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8E90668-4F1F-D79B-4897-CAE87FC7C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4946" y="4330197"/>
            <a:ext cx="3079102" cy="24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55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331</Words>
  <Application>Microsoft Office PowerPoint</Application>
  <PresentationFormat>Široki zaslon</PresentationFormat>
  <Paragraphs>34</Paragraphs>
  <Slides>12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baderna vrtic</dc:creator>
  <cp:lastModifiedBy>baderna vrtic</cp:lastModifiedBy>
  <cp:revision>3</cp:revision>
  <dcterms:created xsi:type="dcterms:W3CDTF">2025-04-17T10:17:37Z</dcterms:created>
  <dcterms:modified xsi:type="dcterms:W3CDTF">2025-04-24T10:15:29Z</dcterms:modified>
</cp:coreProperties>
</file>