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8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E81A-BBB8-4464-B354-FE938567D734}" type="datetimeFigureOut">
              <a:rPr lang="hr-HR" smtClean="0"/>
              <a:pPr/>
              <a:t>16.6.2025.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AD51-6469-4E3B-B79C-EEFDCA90603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Korisnik\Pictures\&#382;bd\leptiri\Leptir\VID_20250516_101914.mp4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hr-HR" dirty="0" smtClean="0"/>
              <a:t>LEPTIRI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7192888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PV </a:t>
            </a:r>
            <a:r>
              <a:rPr lang="hr-HR" dirty="0" err="1" smtClean="0">
                <a:solidFill>
                  <a:schemeClr val="tx1"/>
                </a:solidFill>
              </a:rPr>
              <a:t>Žbandaj</a:t>
            </a:r>
            <a:r>
              <a:rPr lang="hr-HR" dirty="0" smtClean="0">
                <a:solidFill>
                  <a:schemeClr val="tx1"/>
                </a:solidFill>
              </a:rPr>
              <a:t>, jaslice 2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Odgojiteljice:Branka </a:t>
            </a:r>
            <a:r>
              <a:rPr lang="hr-HR" dirty="0" err="1">
                <a:solidFill>
                  <a:schemeClr val="tx1"/>
                </a:solidFill>
              </a:rPr>
              <a:t>Š</a:t>
            </a:r>
            <a:r>
              <a:rPr lang="hr-HR" dirty="0" err="1" smtClean="0">
                <a:solidFill>
                  <a:schemeClr val="tx1"/>
                </a:solidFill>
              </a:rPr>
              <a:t>ajina</a:t>
            </a:r>
            <a:r>
              <a:rPr lang="hr-HR" dirty="0" smtClean="0">
                <a:solidFill>
                  <a:schemeClr val="tx1"/>
                </a:solidFill>
              </a:rPr>
              <a:t> i Larisa </a:t>
            </a:r>
            <a:r>
              <a:rPr lang="hr-HR" dirty="0" err="1" smtClean="0">
                <a:solidFill>
                  <a:schemeClr val="tx1"/>
                </a:solidFill>
              </a:rPr>
              <a:t>Laković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pic>
        <p:nvPicPr>
          <p:cNvPr id="2" name="Slika 1" descr="IMG-307cd25f01f5d7e4353aaae9e8dbf8ec-V.jpg"/>
          <p:cNvPicPr>
            <a:picLocks noChangeAspect="1"/>
          </p:cNvPicPr>
          <p:nvPr/>
        </p:nvPicPr>
        <p:blipFill>
          <a:blip r:embed="rId3" cstate="print"/>
          <a:srcRect t="5901"/>
          <a:stretch>
            <a:fillRect/>
          </a:stretch>
        </p:blipFill>
        <p:spPr>
          <a:xfrm>
            <a:off x="2984686" y="548680"/>
            <a:ext cx="158403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IMG-707127b02297cde0dd8e6e0a235d8fe7-V.jpg"/>
          <p:cNvPicPr>
            <a:picLocks noChangeAspect="1"/>
          </p:cNvPicPr>
          <p:nvPr/>
        </p:nvPicPr>
        <p:blipFill>
          <a:blip r:embed="rId4" cstate="print"/>
          <a:srcRect t="10101" b="2751"/>
          <a:stretch>
            <a:fillRect/>
          </a:stretch>
        </p:blipFill>
        <p:spPr>
          <a:xfrm>
            <a:off x="4932040" y="548680"/>
            <a:ext cx="159882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IMG-c8eb24183d25d6f2acc5c24abbd91294-V.jpg"/>
          <p:cNvPicPr>
            <a:picLocks noChangeAspect="1"/>
          </p:cNvPicPr>
          <p:nvPr/>
        </p:nvPicPr>
        <p:blipFill>
          <a:blip r:embed="rId5" cstate="print"/>
          <a:srcRect t="16400" r="10334" b="27950"/>
          <a:stretch>
            <a:fillRect/>
          </a:stretch>
        </p:blipFill>
        <p:spPr>
          <a:xfrm>
            <a:off x="6876256" y="620688"/>
            <a:ext cx="198402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_20250521_090841.jpg"/>
          <p:cNvPicPr>
            <a:picLocks noChangeAspect="1"/>
          </p:cNvPicPr>
          <p:nvPr/>
        </p:nvPicPr>
        <p:blipFill>
          <a:blip r:embed="rId6" cstate="print"/>
          <a:srcRect l="2401" t="14300" r="6601" b="10101"/>
          <a:stretch>
            <a:fillRect/>
          </a:stretch>
        </p:blipFill>
        <p:spPr>
          <a:xfrm>
            <a:off x="2915816" y="4005064"/>
            <a:ext cx="1925495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_20250604_080631.jpg"/>
          <p:cNvPicPr>
            <a:picLocks noChangeAspect="1"/>
          </p:cNvPicPr>
          <p:nvPr/>
        </p:nvPicPr>
        <p:blipFill>
          <a:blip r:embed="rId7" cstate="print"/>
          <a:srcRect l="19200" t="5901" b="14300"/>
          <a:stretch>
            <a:fillRect/>
          </a:stretch>
        </p:blipFill>
        <p:spPr>
          <a:xfrm>
            <a:off x="4932040" y="3933056"/>
            <a:ext cx="1717923" cy="226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_20250605_085519.jpg"/>
          <p:cNvPicPr>
            <a:picLocks noChangeAspect="1"/>
          </p:cNvPicPr>
          <p:nvPr/>
        </p:nvPicPr>
        <p:blipFill>
          <a:blip r:embed="rId8" cstate="print"/>
          <a:srcRect t="11150" b="11151"/>
          <a:stretch>
            <a:fillRect/>
          </a:stretch>
        </p:blipFill>
        <p:spPr>
          <a:xfrm>
            <a:off x="6850277" y="4005064"/>
            <a:ext cx="229372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179512" y="404664"/>
            <a:ext cx="2736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Djeca su manipulirala i raznim stolnim igrama: </a:t>
            </a:r>
            <a:r>
              <a:rPr lang="hr-HR" sz="2200" dirty="0" err="1" smtClean="0"/>
              <a:t>pokrivaljka</a:t>
            </a:r>
            <a:r>
              <a:rPr lang="hr-HR" sz="2200" dirty="0" smtClean="0"/>
              <a:t> Leptir i cvijet, klasifikacija po boji Leptir i prema hrani koju gusjenica voli ili ne voli, slagalica Leptir, umetaljka Leptir i </a:t>
            </a:r>
            <a:r>
              <a:rPr lang="hr-HR" sz="2200" dirty="0" err="1" smtClean="0"/>
              <a:t>pomponi</a:t>
            </a:r>
            <a:r>
              <a:rPr lang="hr-HR" sz="2200" dirty="0" smtClean="0"/>
              <a:t> uz pomoć hvataljke, umetaljka Gladna gusjenica, </a:t>
            </a:r>
            <a:r>
              <a:rPr lang="hr-HR" sz="2200" dirty="0" err="1" smtClean="0"/>
              <a:t>šivalica</a:t>
            </a:r>
            <a:r>
              <a:rPr lang="hr-HR" sz="2200" dirty="0" smtClean="0"/>
              <a:t> Leptir, manipulacija rasipnim materijalom Gusjenica</a:t>
            </a:r>
            <a:endParaRPr lang="hr-HR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707678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Specifične igre s kretanjem</a:t>
            </a:r>
            <a:endParaRPr lang="hr-HR" sz="4000" dirty="0"/>
          </a:p>
        </p:txBody>
      </p:sp>
      <p:pic>
        <p:nvPicPr>
          <p:cNvPr id="5" name="Rezervirano mjesto sadržaja 4" descr="IMG_20250520_0813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4102" r="1775" b="14043"/>
          <a:stretch>
            <a:fillRect/>
          </a:stretch>
        </p:blipFill>
        <p:spPr>
          <a:xfrm>
            <a:off x="3779912" y="1052736"/>
            <a:ext cx="2592288" cy="182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3528392" cy="5145435"/>
          </a:xfrm>
        </p:spPr>
        <p:txBody>
          <a:bodyPr>
            <a:noAutofit/>
          </a:bodyPr>
          <a:lstStyle/>
          <a:p>
            <a:r>
              <a:rPr lang="hr-HR" sz="2000" dirty="0" smtClean="0"/>
              <a:t>Od najlonskih vrećica izrezale smo krila leptira. To je potaklo djecu da “lepršaju po sobi i terasi. Na dvorištu smo organizirale Lov na leptire , gdje su djeca tražila skrivene leptire. Tim aktivnostima utjecale smo na razvoj motoričkih sposobnosti, koordinacije, ravnoteže i prostorne svijesti.</a:t>
            </a:r>
            <a:r>
              <a:rPr lang="pt-BR" sz="2000" dirty="0" smtClean="0"/>
              <a:t> </a:t>
            </a:r>
            <a:r>
              <a:rPr lang="hr-HR" sz="2000" dirty="0" smtClean="0"/>
              <a:t>P</a:t>
            </a:r>
            <a:r>
              <a:rPr lang="pt-BR" sz="2000" dirty="0" smtClean="0"/>
              <a:t>otica</a:t>
            </a:r>
            <a:r>
              <a:rPr lang="hr-HR" sz="2000" dirty="0" smtClean="0"/>
              <a:t>le smo </a:t>
            </a:r>
            <a:r>
              <a:rPr lang="pt-BR" sz="2000" dirty="0" smtClean="0"/>
              <a:t>djecu na slobodno kretanje i istraživanje prostora, uz osiguravanje sigurnog okruženja</a:t>
            </a:r>
            <a:r>
              <a:rPr lang="hr-HR" sz="2000" dirty="0" smtClean="0"/>
              <a:t>. </a:t>
            </a:r>
            <a:r>
              <a:rPr lang="pl-PL" sz="2000" dirty="0" smtClean="0"/>
              <a:t>Djeca su uživala u boravku na zraku i slobodi pokreta.</a:t>
            </a:r>
            <a:endParaRPr lang="hr-HR" sz="2000" dirty="0"/>
          </a:p>
        </p:txBody>
      </p:sp>
      <p:pic>
        <p:nvPicPr>
          <p:cNvPr id="6" name="Slika 5" descr="IMG_20250520_083037.jpg"/>
          <p:cNvPicPr>
            <a:picLocks noChangeAspect="1"/>
          </p:cNvPicPr>
          <p:nvPr/>
        </p:nvPicPr>
        <p:blipFill>
          <a:blip r:embed="rId4" cstate="print"/>
          <a:srcRect t="11151" r="36000" b="20600"/>
          <a:stretch>
            <a:fillRect/>
          </a:stretch>
        </p:blipFill>
        <p:spPr>
          <a:xfrm>
            <a:off x="6660232" y="908720"/>
            <a:ext cx="197509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-c60ab145b436b5337a680040cd64fe35-V.jpg"/>
          <p:cNvPicPr>
            <a:picLocks noChangeAspect="1"/>
          </p:cNvPicPr>
          <p:nvPr/>
        </p:nvPicPr>
        <p:blipFill>
          <a:blip r:embed="rId5" cstate="print"/>
          <a:srcRect t="22700" b="24800"/>
          <a:stretch>
            <a:fillRect/>
          </a:stretch>
        </p:blipFill>
        <p:spPr>
          <a:xfrm>
            <a:off x="3923928" y="4653136"/>
            <a:ext cx="170474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IMG-1c15703c93c75a4245b1a94cdd4b89f9-V.jpg"/>
          <p:cNvPicPr>
            <a:picLocks noChangeAspect="1"/>
          </p:cNvPicPr>
          <p:nvPr/>
        </p:nvPicPr>
        <p:blipFill>
          <a:blip r:embed="rId6" cstate="print"/>
          <a:srcRect t="33200" r="19667" b="43700"/>
          <a:stretch>
            <a:fillRect/>
          </a:stretch>
        </p:blipFill>
        <p:spPr>
          <a:xfrm>
            <a:off x="4283968" y="3068960"/>
            <a:ext cx="214108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IMG-dfdca0a3b41b60ca29e6e226bb16f033-V.jpg"/>
          <p:cNvPicPr>
            <a:picLocks noChangeAspect="1"/>
          </p:cNvPicPr>
          <p:nvPr/>
        </p:nvPicPr>
        <p:blipFill>
          <a:blip r:embed="rId7" cstate="print"/>
          <a:srcRect t="33200" r="19667"/>
          <a:stretch>
            <a:fillRect/>
          </a:stretch>
        </p:blipFill>
        <p:spPr>
          <a:xfrm>
            <a:off x="7588228" y="3789040"/>
            <a:ext cx="1555772" cy="287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IMG-d4275898ec4297b7287b1d2a76a31609-V.jpg"/>
          <p:cNvPicPr>
            <a:picLocks noChangeAspect="1"/>
          </p:cNvPicPr>
          <p:nvPr/>
        </p:nvPicPr>
        <p:blipFill>
          <a:blip r:embed="rId8" cstate="print"/>
          <a:srcRect t="30556"/>
          <a:stretch>
            <a:fillRect/>
          </a:stretch>
        </p:blipFill>
        <p:spPr>
          <a:xfrm>
            <a:off x="5868144" y="4581128"/>
            <a:ext cx="1368152" cy="211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Hvala na pažnji!</a:t>
            </a:r>
            <a:endParaRPr lang="hr-HR" sz="4000" b="1" dirty="0"/>
          </a:p>
        </p:txBody>
      </p:sp>
      <p:pic>
        <p:nvPicPr>
          <p:cNvPr id="4" name="Rezervirano mjesto sadržaja 3" descr="IMG_20250616_0744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29" t="19219" r="2267" b="16712"/>
          <a:stretch>
            <a:fillRect/>
          </a:stretch>
        </p:blipFill>
        <p:spPr>
          <a:xfrm>
            <a:off x="323528" y="1268760"/>
            <a:ext cx="8820472" cy="441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Cilj projekta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tjecanje i proširivanje znanja o leptirima</a:t>
            </a:r>
          </a:p>
          <a:p>
            <a:r>
              <a:rPr lang="hr-HR" dirty="0" smtClean="0"/>
              <a:t>Uočavanje posebnosti i ljepote životinjskog svijeta leptira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Zadaci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Razvoj ljubavi prema životinjama </a:t>
            </a:r>
          </a:p>
          <a:p>
            <a:r>
              <a:rPr lang="hr-HR" dirty="0" smtClean="0"/>
              <a:t>Razvoj ekološke svijesti</a:t>
            </a:r>
          </a:p>
          <a:p>
            <a:r>
              <a:rPr lang="hr-HR" dirty="0" smtClean="0"/>
              <a:t>Razvoj govora i bogaćenje rječnika djece</a:t>
            </a:r>
          </a:p>
          <a:p>
            <a:r>
              <a:rPr lang="hr-HR" dirty="0" smtClean="0"/>
              <a:t>Razvoj raznih vještina kroz likovne,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govorne, glazbene, tjelesne</a:t>
            </a: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i istraživačko-spoznajne </a:t>
            </a:r>
          </a:p>
          <a:p>
            <a:pPr>
              <a:buNone/>
            </a:pPr>
            <a:r>
              <a:rPr lang="hr-HR" dirty="0" smtClean="0"/>
              <a:t>    aktivnosti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3008313" cy="3097213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+mn-lt"/>
              </a:rPr>
              <a:t>Pronalazak neočekivanog gosta na terasi izazvalo je veliko uzbuđenje i potaknulo interes kod djece da saznaju što više o leptirima.</a:t>
            </a:r>
            <a:endParaRPr lang="hr-HR" sz="2000" dirty="0">
              <a:latin typeface="+mn-lt"/>
            </a:endParaRPr>
          </a:p>
        </p:txBody>
      </p:sp>
      <p:pic>
        <p:nvPicPr>
          <p:cNvPr id="1026" name="Picture 2" descr="C:\Users\Korisnik\Pictures\žbd\leptiri\Leptir\IMG_20250423_093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31204"/>
          <a:stretch>
            <a:fillRect/>
          </a:stretch>
        </p:blipFill>
        <p:spPr bwMode="auto">
          <a:xfrm>
            <a:off x="4932040" y="404664"/>
            <a:ext cx="3070208" cy="281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Korisnik\Pictures\žbd\leptiri\Leptir\IMG_20250423_093023.jpg"/>
          <p:cNvPicPr>
            <a:picLocks noChangeAspect="1" noChangeArrowheads="1"/>
          </p:cNvPicPr>
          <p:nvPr/>
        </p:nvPicPr>
        <p:blipFill>
          <a:blip r:embed="rId4" cstate="print"/>
          <a:srcRect t="33862"/>
          <a:stretch>
            <a:fillRect/>
          </a:stretch>
        </p:blipFill>
        <p:spPr bwMode="auto">
          <a:xfrm>
            <a:off x="3059832" y="3573016"/>
            <a:ext cx="351120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72286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892480" cy="12961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Umjetničke aktivnosti- čitanje slikovnice, izvedba igrokaza, gledanje animiranog filma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347864" cy="4691063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Čitali smo slikovnice “Vrlo gladna gusjenica” i “Mala zelena gusjenica”, izvele  igrokaz “Gladna gusjenica”  te pogledali edukativni animirani film “Tri leptira”. Kod djece smo poticale govorne i jezične vještine, samopouzdanje i javni nastup, maštu i kreativnost, socijalne vještine i kognitivni razvoj.</a:t>
            </a:r>
            <a:endParaRPr lang="hr-HR" dirty="0"/>
          </a:p>
        </p:txBody>
      </p:sp>
      <p:pic>
        <p:nvPicPr>
          <p:cNvPr id="2050" name="Picture 2" descr="C:\Users\Korisnik\Pictures\žbd\leptiri\Leptir\IMG_20250516_1014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24404" r="7024"/>
          <a:stretch>
            <a:fillRect/>
          </a:stretch>
        </p:blipFill>
        <p:spPr bwMode="auto">
          <a:xfrm>
            <a:off x="5879717" y="1772816"/>
            <a:ext cx="3084771" cy="188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Korisnik\Pictures\žbd\leptiri\Leptir\IMG_20250516_101509.jpg"/>
          <p:cNvPicPr>
            <a:picLocks noChangeAspect="1" noChangeArrowheads="1"/>
          </p:cNvPicPr>
          <p:nvPr/>
        </p:nvPicPr>
        <p:blipFill>
          <a:blip r:embed="rId4" cstate="print"/>
          <a:srcRect r="36254"/>
          <a:stretch>
            <a:fillRect/>
          </a:stretch>
        </p:blipFill>
        <p:spPr bwMode="auto">
          <a:xfrm>
            <a:off x="6084168" y="4365104"/>
            <a:ext cx="3059832" cy="202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IMG-664ee68e25f82c1abbd46354109a4511-V.jpg"/>
          <p:cNvPicPr>
            <a:picLocks noChangeAspect="1"/>
          </p:cNvPicPr>
          <p:nvPr/>
        </p:nvPicPr>
        <p:blipFill>
          <a:blip r:embed="rId5" cstate="print"/>
          <a:srcRect t="20600" b="11151"/>
          <a:stretch>
            <a:fillRect/>
          </a:stretch>
        </p:blipFill>
        <p:spPr>
          <a:xfrm>
            <a:off x="3419873" y="1844824"/>
            <a:ext cx="2376264" cy="360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851694"/>
          </a:xfrm>
        </p:spPr>
        <p:txBody>
          <a:bodyPr>
            <a:noAutofit/>
          </a:bodyPr>
          <a:lstStyle/>
          <a:p>
            <a:pPr algn="ctr"/>
            <a:r>
              <a:rPr lang="hr-HR" sz="4000" dirty="0" smtClean="0"/>
              <a:t>Likovne aktivnosti</a:t>
            </a:r>
            <a:endParaRPr lang="hr-HR" sz="4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200" dirty="0" smtClean="0"/>
              <a:t>Različitim </a:t>
            </a:r>
            <a:r>
              <a:rPr lang="hr-HR" sz="2200" dirty="0" smtClean="0"/>
              <a:t>likovnim tehnikama utjecale smo na razvoj kreativnosti i mašte i na razvoj fine motorike prstiju i šake</a:t>
            </a:r>
            <a:endParaRPr lang="hr-HR" sz="2200" dirty="0"/>
          </a:p>
        </p:txBody>
      </p:sp>
      <p:pic>
        <p:nvPicPr>
          <p:cNvPr id="6" name="Slika 5" descr="IMG_20250519_092238.jpg"/>
          <p:cNvPicPr>
            <a:picLocks noChangeAspect="1"/>
          </p:cNvPicPr>
          <p:nvPr/>
        </p:nvPicPr>
        <p:blipFill>
          <a:blip r:embed="rId3" cstate="print"/>
          <a:srcRect t="21053" b="7895"/>
          <a:stretch>
            <a:fillRect/>
          </a:stretch>
        </p:blipFill>
        <p:spPr>
          <a:xfrm>
            <a:off x="3640266" y="1484784"/>
            <a:ext cx="228025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zervirano mjesto sadržaja 10" descr="IMG_20250616_0746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5271" r="1611" b="6452"/>
          <a:stretch>
            <a:fillRect/>
          </a:stretch>
        </p:blipFill>
        <p:spPr>
          <a:xfrm>
            <a:off x="4499992" y="4221088"/>
            <a:ext cx="3240360" cy="218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IMG_20250519_091721.jpg"/>
          <p:cNvPicPr>
            <a:picLocks noChangeAspect="1"/>
          </p:cNvPicPr>
          <p:nvPr/>
        </p:nvPicPr>
        <p:blipFill>
          <a:blip r:embed="rId5" cstate="print"/>
          <a:srcRect t="23750" b="4851"/>
          <a:stretch>
            <a:fillRect/>
          </a:stretch>
        </p:blipFill>
        <p:spPr>
          <a:xfrm>
            <a:off x="6228184" y="1124744"/>
            <a:ext cx="272302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pic>
        <p:nvPicPr>
          <p:cNvPr id="2" name="Rezervirano mjesto sadržaja 4" descr="IMG_20250521_083036.jpg"/>
          <p:cNvPicPr>
            <a:picLocks noChangeAspect="1"/>
          </p:cNvPicPr>
          <p:nvPr/>
        </p:nvPicPr>
        <p:blipFill>
          <a:blip r:embed="rId3" cstate="print"/>
          <a:srcRect r="8545" b="3753"/>
          <a:stretch>
            <a:fillRect/>
          </a:stretch>
        </p:blipFill>
        <p:spPr>
          <a:xfrm>
            <a:off x="6300192" y="404664"/>
            <a:ext cx="2088232" cy="293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IMG_20250616_080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60648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IMG_20250528_083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3618" y="3645024"/>
            <a:ext cx="2151540" cy="286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_20250528_084028.jpg"/>
          <p:cNvPicPr>
            <a:picLocks noChangeAspect="1"/>
          </p:cNvPicPr>
          <p:nvPr/>
        </p:nvPicPr>
        <p:blipFill>
          <a:blip r:embed="rId6" cstate="print"/>
          <a:srcRect l="8001" t="13251" r="13601"/>
          <a:stretch>
            <a:fillRect/>
          </a:stretch>
        </p:blipFill>
        <p:spPr>
          <a:xfrm>
            <a:off x="6660232" y="3789040"/>
            <a:ext cx="1884925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_20250616_074624.jpg"/>
          <p:cNvPicPr>
            <a:picLocks noChangeAspect="1"/>
          </p:cNvPicPr>
          <p:nvPr/>
        </p:nvPicPr>
        <p:blipFill>
          <a:blip r:embed="rId7" cstate="print"/>
          <a:srcRect t="5901" r="1001" b="9051"/>
          <a:stretch>
            <a:fillRect/>
          </a:stretch>
        </p:blipFill>
        <p:spPr>
          <a:xfrm>
            <a:off x="3779912" y="3645024"/>
            <a:ext cx="249067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_20250521_0804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9490" y="450222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0570a9ce3cdb4ab89259d16e6f6aff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>
            <a:noAutofit/>
          </a:bodyPr>
          <a:lstStyle/>
          <a:p>
            <a:r>
              <a:rPr lang="hr-HR" sz="4000" dirty="0" smtClean="0"/>
              <a:t>Istraživačka aktivnost- Kako raste gusjenica</a:t>
            </a:r>
            <a:endParaRPr lang="hr-HR" sz="40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90664" cy="4691063"/>
          </a:xfrm>
        </p:spPr>
        <p:txBody>
          <a:bodyPr>
            <a:normAutofit/>
          </a:bodyPr>
          <a:lstStyle/>
          <a:p>
            <a:endParaRPr lang="hr-HR" sz="2200" dirty="0" smtClean="0"/>
          </a:p>
          <a:p>
            <a:r>
              <a:rPr lang="hr-HR" sz="2200" dirty="0" smtClean="0"/>
              <a:t>Na </a:t>
            </a:r>
            <a:r>
              <a:rPr lang="hr-HR" sz="2200" dirty="0" smtClean="0"/>
              <a:t>gusjenicu od salvete kapali smo vodu te promatrali kako raste i postaje velika! Aktivnost je poticala znatiželju i razvoj znanstvenog razmišljanja </a:t>
            </a:r>
            <a:endParaRPr lang="hr-HR" sz="2200" dirty="0"/>
          </a:p>
        </p:txBody>
      </p:sp>
      <p:pic>
        <p:nvPicPr>
          <p:cNvPr id="6" name="VID_20250516_10191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1124744"/>
            <a:ext cx="3048000" cy="2286000"/>
          </a:xfrm>
          <a:prstGeom prst="rect">
            <a:avLst/>
          </a:prstGeom>
        </p:spPr>
      </p:pic>
      <p:pic>
        <p:nvPicPr>
          <p:cNvPr id="7" name="Slika 6" descr="IMG_20250516_102233.jpg"/>
          <p:cNvPicPr>
            <a:picLocks noChangeAspect="1"/>
          </p:cNvPicPr>
          <p:nvPr/>
        </p:nvPicPr>
        <p:blipFill>
          <a:blip r:embed="rId5" cstate="print"/>
          <a:srcRect l="12200" t="16400" r="2401" b="22701"/>
          <a:stretch>
            <a:fillRect/>
          </a:stretch>
        </p:blipFill>
        <p:spPr>
          <a:xfrm>
            <a:off x="2699792" y="3861048"/>
            <a:ext cx="2702783" cy="256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IMG_20250516_102350.jpg"/>
          <p:cNvPicPr>
            <a:picLocks noChangeAspect="1"/>
          </p:cNvPicPr>
          <p:nvPr/>
        </p:nvPicPr>
        <p:blipFill>
          <a:blip r:embed="rId6" cstate="print"/>
          <a:srcRect l="12518" t="14383" r="8373" b="11902"/>
          <a:stretch>
            <a:fillRect/>
          </a:stretch>
        </p:blipFill>
        <p:spPr>
          <a:xfrm>
            <a:off x="6767736" y="908720"/>
            <a:ext cx="23762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IMG_20250516_102504.jpg"/>
          <p:cNvPicPr>
            <a:picLocks noChangeAspect="1"/>
          </p:cNvPicPr>
          <p:nvPr/>
        </p:nvPicPr>
        <p:blipFill>
          <a:blip r:embed="rId7" cstate="print"/>
          <a:srcRect l="13601" r="22000" b="27950"/>
          <a:stretch>
            <a:fillRect/>
          </a:stretch>
        </p:blipFill>
        <p:spPr>
          <a:xfrm>
            <a:off x="5940152" y="4077072"/>
            <a:ext cx="1711639" cy="255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0570a9ce3cdb4ab89259d16e6f6aff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714"/>
            <a:ext cx="9144000" cy="56722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620688"/>
          </a:xfrm>
        </p:spPr>
        <p:txBody>
          <a:bodyPr>
            <a:noAutofit/>
          </a:bodyPr>
          <a:lstStyle/>
          <a:p>
            <a:pPr algn="ctr"/>
            <a:r>
              <a:rPr lang="hr-HR" sz="4000" dirty="0" smtClean="0"/>
              <a:t>Raznovrsne igre</a:t>
            </a:r>
            <a:endParaRPr lang="hr-HR" sz="4000" dirty="0"/>
          </a:p>
        </p:txBody>
      </p:sp>
      <p:pic>
        <p:nvPicPr>
          <p:cNvPr id="5" name="Rezervirano mjesto sadržaja 4" descr="IMG-bd4f75ccd582f5094743ec08af9e7196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7862" b="29870"/>
          <a:stretch>
            <a:fillRect/>
          </a:stretch>
        </p:blipFill>
        <p:spPr>
          <a:xfrm>
            <a:off x="6974161" y="332656"/>
            <a:ext cx="216983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3960440" cy="6048672"/>
          </a:xfrm>
        </p:spPr>
        <p:txBody>
          <a:bodyPr>
            <a:noAutofit/>
          </a:bodyPr>
          <a:lstStyle/>
          <a:p>
            <a:r>
              <a:rPr lang="hr-HR" sz="2000" dirty="0" smtClean="0"/>
              <a:t>Kroz razne didaktičke igre radile smo na razvoju pažnje, koncentracije i pamćenja, razvoju operativnog mišljenja(klasifikacija po boji), poticanju razvoja sposobnosti rješavanja problema, razvoju vizualne i taktilne percepcije. </a:t>
            </a:r>
            <a:endParaRPr lang="hr-HR" sz="2000" dirty="0"/>
          </a:p>
        </p:txBody>
      </p:sp>
      <p:pic>
        <p:nvPicPr>
          <p:cNvPr id="6" name="Slika 5" descr="IMG-67adb6716031682b78b34c42c265e7c0-V.jpg"/>
          <p:cNvPicPr>
            <a:picLocks noChangeAspect="1"/>
          </p:cNvPicPr>
          <p:nvPr/>
        </p:nvPicPr>
        <p:blipFill>
          <a:blip r:embed="rId4" cstate="print"/>
          <a:srcRect l="9331" r="12771" b="8038"/>
          <a:stretch>
            <a:fillRect/>
          </a:stretch>
        </p:blipFill>
        <p:spPr>
          <a:xfrm>
            <a:off x="251520" y="3645024"/>
            <a:ext cx="3634286" cy="193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_20250515_090424.jpg"/>
          <p:cNvPicPr>
            <a:picLocks noChangeAspect="1"/>
          </p:cNvPicPr>
          <p:nvPr/>
        </p:nvPicPr>
        <p:blipFill>
          <a:blip r:embed="rId5" cstate="print"/>
          <a:srcRect t="12201" r="3801" b="4851"/>
          <a:stretch>
            <a:fillRect/>
          </a:stretch>
        </p:blipFill>
        <p:spPr>
          <a:xfrm>
            <a:off x="4067944" y="1916832"/>
            <a:ext cx="244269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IMG_20250616_093746.jpg"/>
          <p:cNvPicPr>
            <a:picLocks noChangeAspect="1"/>
          </p:cNvPicPr>
          <p:nvPr/>
        </p:nvPicPr>
        <p:blipFill>
          <a:blip r:embed="rId6" cstate="print"/>
          <a:srcRect l="20600" r="5201" b="11151"/>
          <a:stretch>
            <a:fillRect/>
          </a:stretch>
        </p:blipFill>
        <p:spPr>
          <a:xfrm>
            <a:off x="7236296" y="3284984"/>
            <a:ext cx="157853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20506</TotalTime>
  <Words>360</Words>
  <Application>Microsoft Office PowerPoint</Application>
  <PresentationFormat>Prikaz na zaslonu (4:3)</PresentationFormat>
  <Paragraphs>31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tema</vt:lpstr>
      <vt:lpstr>LEPTIRI</vt:lpstr>
      <vt:lpstr>Cilj projekta</vt:lpstr>
      <vt:lpstr>Zadaci</vt:lpstr>
      <vt:lpstr>Pronalazak neočekivanog gosta na terasi izazvalo je veliko uzbuđenje i potaknulo interes kod djece da saznaju što više o leptirima.</vt:lpstr>
      <vt:lpstr>Umjetničke aktivnosti- čitanje slikovnice, izvedba igrokaza, gledanje animiranog filma</vt:lpstr>
      <vt:lpstr>Likovne aktivnosti</vt:lpstr>
      <vt:lpstr>Slajd 7</vt:lpstr>
      <vt:lpstr>Istraživačka aktivnost- Kako raste gusjenica</vt:lpstr>
      <vt:lpstr>Raznovrsne igre</vt:lpstr>
      <vt:lpstr>Slajd 10</vt:lpstr>
      <vt:lpstr>Specifične igre s kretanjem</vt:lpstr>
      <vt:lpstr>Hvala na pažnji!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LEPTIRI</dc:title>
  <dc:creator>Korisnik</dc:creator>
  <cp:lastModifiedBy>Korisnik</cp:lastModifiedBy>
  <cp:revision>22</cp:revision>
  <dcterms:created xsi:type="dcterms:W3CDTF">2025-06-01T15:28:59Z</dcterms:created>
  <dcterms:modified xsi:type="dcterms:W3CDTF">2025-06-16T15:30:10Z</dcterms:modified>
</cp:coreProperties>
</file>