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6" r:id="rId20"/>
    <p:sldId id="275" r:id="rId21"/>
    <p:sldId id="274" r:id="rId22"/>
    <p:sldId id="277" r:id="rId2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66"/>
    <a:srgbClr val="99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8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649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047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61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27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556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01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95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020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450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893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86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91A53-164F-4EC5-B064-5F254C1229AC}" type="datetimeFigureOut">
              <a:rPr lang="hr-HR" smtClean="0"/>
              <a:t>1.8.2025.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535F-281B-43C0-A76A-1FEAE9E253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52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4632" cy="5976664"/>
          </a:xfrm>
        </p:spPr>
        <p:txBody>
          <a:bodyPr>
            <a:normAutofit fontScale="90000"/>
          </a:bodyPr>
          <a:lstStyle/>
          <a:p>
            <a:r>
              <a:rPr lang="hr-HR" sz="6600" dirty="0">
                <a:solidFill>
                  <a:srgbClr val="FFFF00"/>
                </a:solidFill>
              </a:rPr>
              <a:t/>
            </a:r>
            <a:br>
              <a:rPr lang="hr-HR" sz="6600" dirty="0">
                <a:solidFill>
                  <a:srgbClr val="FFFF00"/>
                </a:solidFill>
              </a:rPr>
            </a:br>
            <a:r>
              <a:rPr lang="hr-HR" sz="6600" dirty="0" smtClean="0">
                <a:solidFill>
                  <a:srgbClr val="FFFF00"/>
                </a:solidFill>
              </a:rPr>
              <a:t>”</a:t>
            </a:r>
            <a:r>
              <a:rPr lang="hr-HR" sz="6600" dirty="0" smtClean="0">
                <a:solidFill>
                  <a:srgbClr val="00B050"/>
                </a:solidFill>
                <a:latin typeface="THE TURTLE" pitchFamily="2" charset="0"/>
              </a:rPr>
              <a:t>KORNJA</a:t>
            </a:r>
            <a:r>
              <a:rPr lang="hr-HR" sz="6600" b="1" dirty="0" smtClean="0">
                <a:solidFill>
                  <a:srgbClr val="00B050"/>
                </a:solidFill>
              </a:rPr>
              <a:t>č</a:t>
            </a:r>
            <a:r>
              <a:rPr lang="hr-HR" sz="6600" dirty="0" smtClean="0">
                <a:solidFill>
                  <a:srgbClr val="00B050"/>
                </a:solidFill>
                <a:latin typeface="THE TURTLE" pitchFamily="2" charset="0"/>
              </a:rPr>
              <a:t>E</a:t>
            </a:r>
            <a:r>
              <a:rPr lang="hr-HR" sz="6600" dirty="0" smtClean="0">
                <a:solidFill>
                  <a:srgbClr val="FFFF00"/>
                </a:solidFill>
              </a:rPr>
              <a:t>”</a:t>
            </a:r>
            <a:br>
              <a:rPr lang="hr-HR" sz="6600" dirty="0" smtClean="0">
                <a:solidFill>
                  <a:srgbClr val="FFFF00"/>
                </a:solidFill>
              </a:rPr>
            </a:br>
            <a:r>
              <a:rPr lang="hr-HR" sz="5400" dirty="0" smtClean="0">
                <a:solidFill>
                  <a:srgbClr val="FFFF00"/>
                </a:solidFill>
              </a:rPr>
              <a:t/>
            </a:r>
            <a:br>
              <a:rPr lang="hr-HR" sz="5400" dirty="0" smtClean="0">
                <a:solidFill>
                  <a:srgbClr val="FFFF00"/>
                </a:solidFill>
              </a:rPr>
            </a:br>
            <a:r>
              <a:rPr lang="hr-HR" sz="3600" dirty="0" smtClean="0">
                <a:solidFill>
                  <a:srgbClr val="92D050"/>
                </a:solidFill>
                <a:latin typeface="Comic Sans MS" pitchFamily="66" charset="0"/>
              </a:rPr>
              <a:t>Mješovita jaslička skupina </a:t>
            </a:r>
            <a:r>
              <a:rPr lang="hr-HR" sz="4000" dirty="0" smtClean="0">
                <a:solidFill>
                  <a:srgbClr val="00B050"/>
                </a:solidFill>
                <a:latin typeface="Comic Sans MS" pitchFamily="66" charset="0"/>
              </a:rPr>
              <a:t>”Kornjačice”</a:t>
            </a:r>
            <a:br>
              <a:rPr lang="hr-HR" sz="4000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hr-HR" sz="3100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Radost 2</a:t>
            </a:r>
            <a:r>
              <a:rPr lang="hr-HR" sz="3100" dirty="0" smtClean="0">
                <a:latin typeface="Comic Sans MS" pitchFamily="66" charset="0"/>
              </a:rPr>
              <a:t/>
            </a:r>
            <a:br>
              <a:rPr lang="hr-HR" sz="3100" dirty="0" smtClean="0">
                <a:latin typeface="Comic Sans MS" pitchFamily="66" charset="0"/>
              </a:rPr>
            </a:br>
            <a:r>
              <a:rPr lang="hr-HR" sz="4000" dirty="0">
                <a:latin typeface="Comic Sans MS" pitchFamily="66" charset="0"/>
              </a:rPr>
              <a:t/>
            </a:r>
            <a:br>
              <a:rPr lang="hr-HR" sz="4000" dirty="0">
                <a:latin typeface="Comic Sans MS" pitchFamily="66" charset="0"/>
              </a:rPr>
            </a:br>
            <a:r>
              <a:rPr lang="hr-HR" sz="2200" dirty="0" smtClean="0">
                <a:latin typeface="Comic Sans MS" pitchFamily="66" charset="0"/>
              </a:rPr>
              <a:t>ODGOJITELJICE:</a:t>
            </a:r>
            <a:r>
              <a:rPr lang="hr-HR" sz="2800" dirty="0" smtClean="0">
                <a:latin typeface="Comic Sans MS" pitchFamily="66" charset="0"/>
              </a:rPr>
              <a:t> Valentina Bilić</a:t>
            </a:r>
            <a:br>
              <a:rPr lang="hr-HR" sz="2800" dirty="0" smtClean="0">
                <a:latin typeface="Comic Sans MS" pitchFamily="66" charset="0"/>
              </a:rPr>
            </a:br>
            <a:r>
              <a:rPr lang="hr-HR" sz="2800" dirty="0" smtClean="0">
                <a:latin typeface="Comic Sans MS" pitchFamily="66" charset="0"/>
              </a:rPr>
              <a:t>                           Danijela Ritoša</a:t>
            </a:r>
            <a:br>
              <a:rPr lang="hr-HR" sz="2800" dirty="0" smtClean="0">
                <a:latin typeface="Comic Sans MS" pitchFamily="66" charset="0"/>
              </a:rPr>
            </a:br>
            <a:r>
              <a:rPr lang="hr-HR" sz="2800" dirty="0">
                <a:latin typeface="Comic Sans MS" pitchFamily="66" charset="0"/>
              </a:rPr>
              <a:t/>
            </a:r>
            <a:br>
              <a:rPr lang="hr-HR" sz="2800" dirty="0">
                <a:latin typeface="Comic Sans MS" pitchFamily="66" charset="0"/>
              </a:rPr>
            </a:br>
            <a:r>
              <a:rPr lang="hr-HR" sz="2700" dirty="0" smtClean="0">
                <a:latin typeface="Comic Sans MS" pitchFamily="66" charset="0"/>
              </a:rPr>
              <a:t>Lipanj, 2025. godine</a:t>
            </a:r>
            <a:r>
              <a:rPr lang="hr-HR" sz="2800" dirty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hr-HR" sz="2800" dirty="0">
                <a:solidFill>
                  <a:srgbClr val="FFFF00"/>
                </a:solidFill>
                <a:latin typeface="Comic Sans MS" pitchFamily="66" charset="0"/>
              </a:rPr>
            </a:br>
            <a:endParaRPr lang="hr-H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5328592" cy="2794322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009A46"/>
                </a:solidFill>
                <a:latin typeface="Comic Sans MS" pitchFamily="66" charset="0"/>
              </a:rPr>
              <a:t>Uoči dana maškara, tj odlaska u šetnju pod maskama, djeca su bez ikakvog straha pokazala svoje raskošne oklope i veselo raspoloženje. </a:t>
            </a:r>
            <a:r>
              <a:rPr lang="hr-HR" sz="2000" dirty="0" smtClean="0">
                <a:solidFill>
                  <a:srgbClr val="009A46"/>
                </a:solidFill>
                <a:latin typeface="Comic Sans MS" pitchFamily="66" charset="0"/>
              </a:rPr>
              <a:t>Bili su </a:t>
            </a:r>
            <a:r>
              <a:rPr lang="hr-HR" sz="2000" dirty="0">
                <a:solidFill>
                  <a:srgbClr val="009A46"/>
                </a:solidFill>
                <a:latin typeface="Comic Sans MS" pitchFamily="66" charset="0"/>
              </a:rPr>
              <a:t>vrlo primjećeni kako tijekom šetnje, tako i na rivi gdje su se okupile sve maškare. </a:t>
            </a:r>
            <a:br>
              <a:rPr lang="hr-HR" sz="2000" dirty="0">
                <a:solidFill>
                  <a:srgbClr val="009A46"/>
                </a:solidFill>
                <a:latin typeface="Comic Sans MS" pitchFamily="66" charset="0"/>
              </a:rPr>
            </a:br>
            <a:endParaRPr lang="hr-HR" sz="2000" dirty="0"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25602"/>
            <a:ext cx="3024336" cy="4032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16461"/>
            <a:ext cx="3515883" cy="2636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89040"/>
            <a:ext cx="2085696" cy="2780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41" y="476672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00B050"/>
                </a:solidFill>
                <a:latin typeface="Comic Sans MS" pitchFamily="66" charset="0"/>
              </a:rPr>
              <a:t>LIKOVNE AKTIVNOSTI</a:t>
            </a:r>
            <a:endParaRPr lang="hr-HR" sz="32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3034680" cy="50405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sz="2000" dirty="0" smtClean="0">
                <a:latin typeface="Comic Sans MS" pitchFamily="66" charset="0"/>
              </a:rPr>
              <a:t>Kroz kreativno izražavanje djeca su izrađivala i ukrašavala kornjače raznim likovnim tehnikama koristeći papir u boji, krep papir, ljepilo, selotejp, tempere, pastele. Zatim razni neoblikovani materijal: karton, tuljci, karton za voće, jaja i sl. </a:t>
            </a:r>
          </a:p>
          <a:p>
            <a:pPr marL="0" indent="0" algn="ctr">
              <a:buNone/>
            </a:pPr>
            <a:r>
              <a:rPr lang="hr-HR" sz="2000" dirty="0" smtClean="0">
                <a:latin typeface="Comic Sans MS" pitchFamily="66" charset="0"/>
              </a:rPr>
              <a:t>Cilj ovakvih aktivnosti je doprinjeti cjelokupnom razvoju djeteta, njegovoj kreativnosti i senzornim sposobnostima.</a:t>
            </a:r>
            <a:endParaRPr lang="hr-HR" sz="2000" dirty="0"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340768"/>
            <a:ext cx="2243741" cy="1682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11606"/>
            <a:ext cx="2526026" cy="1894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40768"/>
            <a:ext cx="2411760" cy="1808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12976"/>
            <a:ext cx="2402356" cy="1801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81" y="5258950"/>
            <a:ext cx="1691680" cy="1268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38" y="5092544"/>
            <a:ext cx="1201178" cy="16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3024336" cy="5544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1600" dirty="0">
                <a:solidFill>
                  <a:srgbClr val="00B0F0"/>
                </a:solidFill>
                <a:latin typeface="Comic Sans MS" pitchFamily="66" charset="0"/>
              </a:rPr>
              <a:t>D</a:t>
            </a:r>
            <a:r>
              <a:rPr lang="hr-HR" sz="1600" dirty="0" smtClean="0">
                <a:solidFill>
                  <a:srgbClr val="00B0F0"/>
                </a:solidFill>
                <a:latin typeface="Comic Sans MS" pitchFamily="66" charset="0"/>
              </a:rPr>
              <a:t>an planeta Zemlje obilježili smo kroz različite aktivnosti, poticaje i igre koje su se protezale više tjedana u skupini. Povezali smo dan planete Zemlje s morskim kornjača i očuvanju mora od raznog otapa. Djeca su se izražavala kroz različite medije; bojali temperom 3D model planete Zemlje, izradili od različitog kartona 3D kornjače, reciklirali karton od kojeg smo napravili didaktičke igre, osvještavali važnost ponovne upotrebe predmeta na nov način i sa novom svrhom; izradili plakat na panou kako spasiti kornjače u moru od otpada i kako očuvati more od smeća.    </a:t>
            </a:r>
            <a:endParaRPr lang="hr-HR" sz="160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48680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92896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61" y="4293096"/>
            <a:ext cx="3072341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21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1" y="3481624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7" y="449910"/>
            <a:ext cx="3766207" cy="2824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51" y="449910"/>
            <a:ext cx="3766207" cy="2824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90" y="3481624"/>
            <a:ext cx="3695930" cy="2771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6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400600" cy="994122"/>
          </a:xfrm>
        </p:spPr>
        <p:txBody>
          <a:bodyPr>
            <a:normAutofit/>
          </a:bodyPr>
          <a:lstStyle/>
          <a:p>
            <a:r>
              <a:rPr lang="hr-HR" sz="1600" dirty="0" smtClean="0">
                <a:solidFill>
                  <a:srgbClr val="0070C0"/>
                </a:solidFill>
                <a:latin typeface="Comic Sans MS" pitchFamily="66" charset="0"/>
              </a:rPr>
              <a:t> izrađeni 3D plakat na temu očuvanja planete Zemlje i morskih kornjača u moru.</a:t>
            </a:r>
            <a:endParaRPr lang="hr-HR" sz="1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9729"/>
            <a:ext cx="4502895" cy="51348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62" y="1196753"/>
            <a:ext cx="2592288" cy="266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05064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00B050"/>
                </a:solidFill>
                <a:latin typeface="Comic Sans MS" pitchFamily="66" charset="0"/>
              </a:rPr>
              <a:t>CENTAR POČETNOG ČITANJA I PISANJA</a:t>
            </a:r>
            <a:endParaRPr lang="hr-HR" sz="2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9"/>
            <a:ext cx="3034680" cy="29130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U centru slikovnica djeca su imala na raspolaganju različite slikovnice, priče, enciklopedije i dječje časopise na temu kornjača, razvrstavanje otpada i briga o prirodi.</a:t>
            </a:r>
          </a:p>
          <a:p>
            <a:pPr marL="0" indent="0" algn="ctr">
              <a:buNone/>
            </a:pP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Slikovnice: ”</a:t>
            </a:r>
            <a:r>
              <a:rPr lang="hr-HR" sz="1400" i="1" dirty="0" smtClean="0">
                <a:solidFill>
                  <a:srgbClr val="92D050"/>
                </a:solidFill>
                <a:latin typeface="Comic Sans MS" pitchFamily="66" charset="0"/>
              </a:rPr>
              <a:t>Kornjačica Rita</a:t>
            </a: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”, ”</a:t>
            </a:r>
            <a:r>
              <a:rPr lang="hr-HR" sz="1400" i="1" dirty="0" smtClean="0">
                <a:solidFill>
                  <a:srgbClr val="92D050"/>
                </a:solidFill>
                <a:latin typeface="Comic Sans MS" pitchFamily="66" charset="0"/>
              </a:rPr>
              <a:t>10 razloga da ih voliš morska kornjača</a:t>
            </a: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”, ”</a:t>
            </a:r>
            <a:r>
              <a:rPr lang="hr-HR" sz="1400" i="1" dirty="0" smtClean="0">
                <a:solidFill>
                  <a:srgbClr val="92D050"/>
                </a:solidFill>
                <a:latin typeface="Comic Sans MS" pitchFamily="66" charset="0"/>
              </a:rPr>
              <a:t>Zašto te volim</a:t>
            </a: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”; (zec i kornjača), ”</a:t>
            </a:r>
            <a:r>
              <a:rPr lang="hr-HR" sz="1400" i="1" dirty="0" smtClean="0">
                <a:solidFill>
                  <a:srgbClr val="92D050"/>
                </a:solidFill>
                <a:latin typeface="Comic Sans MS" pitchFamily="66" charset="0"/>
              </a:rPr>
              <a:t>Brbljava kornjača</a:t>
            </a: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”.</a:t>
            </a:r>
            <a:r>
              <a:rPr lang="hr-HR" sz="1400" dirty="0" smtClean="0">
                <a:latin typeface="Comic Sans MS" pitchFamily="66" charset="0"/>
              </a:rPr>
              <a:t> </a:t>
            </a:r>
          </a:p>
          <a:p>
            <a:pPr marL="0" indent="0" algn="ctr">
              <a:buNone/>
            </a:pP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Čuvajmo </a:t>
            </a:r>
            <a:r>
              <a:rPr lang="hr-HR" sz="1400" dirty="0">
                <a:solidFill>
                  <a:srgbClr val="92D050"/>
                </a:solidFill>
                <a:latin typeface="Comic Sans MS" pitchFamily="66" charset="0"/>
              </a:rPr>
              <a:t>prirodu – spasimo zemlju: ”Dvije kante za smeće”, ”Papir ili plastika”, ”Ptičice ne mogu disati”.</a:t>
            </a:r>
            <a:br>
              <a:rPr lang="hr-HR" sz="1400" dirty="0">
                <a:solidFill>
                  <a:srgbClr val="92D050"/>
                </a:solidFill>
                <a:latin typeface="Comic Sans MS" pitchFamily="66" charset="0"/>
              </a:rPr>
            </a:b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Enciklopedija ”</a:t>
            </a:r>
            <a:r>
              <a:rPr lang="hr-HR" sz="1400" i="1" dirty="0" smtClean="0">
                <a:solidFill>
                  <a:srgbClr val="92D050"/>
                </a:solidFill>
                <a:latin typeface="Comic Sans MS" pitchFamily="66" charset="0"/>
              </a:rPr>
              <a:t>Puževi, žabe, rakovi i kornjače</a:t>
            </a:r>
            <a:r>
              <a:rPr lang="hr-HR" sz="1400" dirty="0" smtClean="0">
                <a:solidFill>
                  <a:srgbClr val="92D050"/>
                </a:solidFill>
                <a:latin typeface="Comic Sans MS" pitchFamily="66" charset="0"/>
              </a:rPr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2583563" cy="193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06" y="1412776"/>
            <a:ext cx="2698978" cy="202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10" y="3573016"/>
            <a:ext cx="2976332" cy="2232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12776"/>
            <a:ext cx="2515961" cy="1886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72" y="3554359"/>
            <a:ext cx="2095679" cy="2794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3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2880320" cy="2736304"/>
          </a:xfrm>
        </p:spPr>
        <p:txBody>
          <a:bodyPr>
            <a:normAutofit/>
          </a:bodyPr>
          <a:lstStyle/>
          <a:p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Životni ciklus kornjača djeca su upoznala kroz razne aplikacije, slikovnice i likovno-kreativan izrađen plakat.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hr-HR" sz="2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endParaRPr lang="hr-HR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86708"/>
            <a:ext cx="3600400" cy="2700300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40" y="3501008"/>
            <a:ext cx="3600924" cy="2700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9" y="620688"/>
            <a:ext cx="4572000" cy="26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360" y="980728"/>
            <a:ext cx="2556792" cy="48698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sz="1900" dirty="0">
                <a:solidFill>
                  <a:srgbClr val="FFC000"/>
                </a:solidFill>
                <a:latin typeface="Comic Sans MS" pitchFamily="66" charset="0"/>
              </a:rPr>
              <a:t>Čitali smo priču ”</a:t>
            </a:r>
            <a:r>
              <a:rPr lang="hr-HR" sz="1900" i="1" dirty="0">
                <a:solidFill>
                  <a:srgbClr val="FFC000"/>
                </a:solidFill>
                <a:latin typeface="Comic Sans MS" pitchFamily="66" charset="0"/>
              </a:rPr>
              <a:t>Zec i kornjača</a:t>
            </a:r>
            <a:r>
              <a:rPr lang="hr-HR" sz="1900" dirty="0">
                <a:solidFill>
                  <a:srgbClr val="FFC000"/>
                </a:solidFill>
                <a:latin typeface="Comic Sans MS" pitchFamily="66" charset="0"/>
              </a:rPr>
              <a:t>” a u ponudi su imali ”glumce” pilišanog zeca i kornjaču te smo tako potaknuli spontanu scensku aktivnost. Svi su željeli probati glumiti uz pomoć plišanih </a:t>
            </a:r>
            <a:r>
              <a:rPr lang="hr-HR" sz="1900" dirty="0" smtClean="0">
                <a:solidFill>
                  <a:srgbClr val="FFC000"/>
                </a:solidFill>
                <a:latin typeface="Comic Sans MS" pitchFamily="66" charset="0"/>
              </a:rPr>
              <a:t>igračaka, </a:t>
            </a:r>
            <a:r>
              <a:rPr lang="hr-HR" sz="1900" dirty="0">
                <a:solidFill>
                  <a:srgbClr val="FFC000"/>
                </a:solidFill>
                <a:latin typeface="Comic Sans MS" pitchFamily="66" charset="0"/>
              </a:rPr>
              <a:t>a starija djeca su prepričavala na svoj način događaj u priči kojeg su prethodno pozorno i sa velikim oduševljenjem slušala i </a:t>
            </a:r>
            <a:r>
              <a:rPr lang="hr-HR" sz="1900" dirty="0" smtClean="0">
                <a:solidFill>
                  <a:srgbClr val="FFC000"/>
                </a:solidFill>
                <a:latin typeface="Comic Sans MS" pitchFamily="66" charset="0"/>
              </a:rPr>
              <a:t>gledala, </a:t>
            </a:r>
            <a:r>
              <a:rPr lang="hr-HR" sz="1900" dirty="0">
                <a:solidFill>
                  <a:srgbClr val="FFC000"/>
                </a:solidFill>
                <a:latin typeface="Comic Sans MS" pitchFamily="66" charset="0"/>
              </a:rPr>
              <a:t>dok su odgojiteljice glumile u priči.</a:t>
            </a:r>
          </a:p>
          <a:p>
            <a:endParaRPr lang="hr-HR" sz="18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109133" cy="2331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594925"/>
            <a:ext cx="2455706" cy="1841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794088"/>
            <a:ext cx="2455705" cy="1841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7"/>
            <a:ext cx="2998807" cy="22491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2708920"/>
            <a:ext cx="2455705" cy="17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 smtClean="0">
                <a:solidFill>
                  <a:srgbClr val="00B050"/>
                </a:solidFill>
                <a:latin typeface="Comic Sans MS" pitchFamily="66" charset="0"/>
              </a:rPr>
              <a:t>POSJET KORNJAČE U NAŠOJ SKUPINI</a:t>
            </a:r>
            <a:endParaRPr lang="hr-HR" sz="2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10801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U našim jaslicama ugostili smo kornjaču koju dječak iz skupine ima kao kućnog ljubimca. Dolazak kornjače donio je djeci puno radosti i zornog doživljaja koji je probudio mnogo pitanja, izazvao emocije i poštovanje. Djeca su je hranila i brinula da joj bude lijepo. Promatrala su njezino ponašanje  u vodi, na podu i njeno kretanje.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2431019"/>
            <a:ext cx="2552039" cy="1771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8" y="2408123"/>
            <a:ext cx="19304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08123"/>
            <a:ext cx="2774159" cy="3698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03" y="4257562"/>
            <a:ext cx="3146736" cy="236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2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4005065"/>
            <a:ext cx="2736304" cy="2348880"/>
          </a:xfrm>
        </p:spPr>
        <p:txBody>
          <a:bodyPr>
            <a:normAutofit/>
          </a:bodyPr>
          <a:lstStyle/>
          <a:p>
            <a:r>
              <a:rPr lang="hr-HR" sz="1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Djeca su se dosjetila da  imamo plastične kornjače pa su ih uspoređivali sa živom kornjačom, tražili sličnosti i razlike na njezinom oklopu.</a:t>
            </a:r>
            <a:endParaRPr lang="hr-HR" sz="1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66001"/>
            <a:ext cx="4429020" cy="332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3" y="439395"/>
            <a:ext cx="25922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59" y="3933056"/>
            <a:ext cx="2618841" cy="252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3" y="3986720"/>
            <a:ext cx="2592288" cy="2469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82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219256" cy="56166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sz="1900" dirty="0" smtClean="0">
                <a:solidFill>
                  <a:srgbClr val="00B050"/>
                </a:solidFill>
                <a:latin typeface="Comic Sans MS" pitchFamily="66" charset="0"/>
              </a:rPr>
              <a:t>CILJ PROJEKTA „KORNJAČE” BILA JE UPOZNAVANJE I USVAJANJE NOVIH SPOZNAJA O KORNJAČAMA KROZ PROVOĐENJE ISTRAŽIVAČKIH, MANIPULATIVNIH, LIKOVNIH I DRAMSKIH AKTIVNOSTI.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r-HR" sz="2000" dirty="0">
              <a:solidFill>
                <a:srgbClr val="00B05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hr-HR" sz="2000" dirty="0" smtClean="0">
                <a:solidFill>
                  <a:srgbClr val="92D050"/>
                </a:solidFill>
                <a:latin typeface="Comic Sans MS" pitchFamily="66" charset="0"/>
              </a:rPr>
              <a:t>Zadaci: zadovoljiti dječju znatiželju i potrebu za istraživanjem kroz aktivnosti o kornjačama i razvit svijest o brizi o životinjama, kao i odgovornost.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r-HR" sz="20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hr-HR" sz="1900" dirty="0" smtClean="0">
                <a:solidFill>
                  <a:srgbClr val="00B050"/>
                </a:solidFill>
                <a:latin typeface="Comic Sans MS" pitchFamily="66" charset="0"/>
              </a:rPr>
              <a:t>Zajedničkim istraživanjem došli smo do spoznaja da postoje kornjače koje žive u oceanima, rijekama i na kopnu. Upoznali smo se s njihovim osobinama, izgledom, razlikama te kako su zaštićena vrsta životinja koju moramo čuvati na način da ne zagađujemo okoliš otpadom.</a:t>
            </a:r>
          </a:p>
        </p:txBody>
      </p:sp>
    </p:spTree>
    <p:extLst>
      <p:ext uri="{BB962C8B-B14F-4D97-AF65-F5344CB8AC3E}">
        <p14:creationId xmlns:p14="http://schemas.microsoft.com/office/powerpoint/2010/main" val="13544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18" y="886027"/>
            <a:ext cx="2924008" cy="2193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72" y="908720"/>
            <a:ext cx="2893751" cy="217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00212"/>
            <a:ext cx="355239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2079077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12" y="3284984"/>
            <a:ext cx="2897800" cy="254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0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rgbClr val="00B050"/>
                </a:solidFill>
                <a:latin typeface="Comic Sans MS" pitchFamily="66" charset="0"/>
              </a:rPr>
              <a:t>OBILJEŽAVANJE SVJETSKOG DANA KORNJAČA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2686671" cy="4426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1400" dirty="0" smtClean="0">
                <a:solidFill>
                  <a:srgbClr val="00CC66"/>
                </a:solidFill>
                <a:latin typeface="Comic Sans MS" pitchFamily="66" charset="0"/>
              </a:rPr>
              <a:t>Svjetski dan kornjača obilježava se 23. svibnja te smo toga dana u skupini na simbolički način proslavili rođendan kornjača. </a:t>
            </a:r>
          </a:p>
          <a:p>
            <a:pPr marL="0" indent="0" algn="ctr">
              <a:buNone/>
            </a:pPr>
            <a:r>
              <a:rPr lang="hr-HR" sz="1400" dirty="0" smtClean="0">
                <a:solidFill>
                  <a:srgbClr val="00CC66"/>
                </a:solidFill>
                <a:latin typeface="Comic Sans MS" pitchFamily="66" charset="0"/>
              </a:rPr>
              <a:t>Kroz igru i ples obilježili smo ovaj dan na vrlo maštovit način, kako su se djeca sjetila balona tako smo došli na ideju da proslavimo kornjačin rođendan, a kao zorni primjer poslužila nam je plišana kornjača koju su djeca odmah uključila u ples, a kasnije i puhanje svijeća i pjevanje rođendanske pjesme.</a:t>
            </a:r>
          </a:p>
          <a:p>
            <a:pPr marL="0" indent="0" algn="ctr">
              <a:buNone/>
            </a:pPr>
            <a:r>
              <a:rPr lang="hr-HR" sz="1400" dirty="0" smtClean="0">
                <a:solidFill>
                  <a:srgbClr val="00CC66"/>
                </a:solidFill>
                <a:latin typeface="Comic Sans MS" pitchFamily="66" charset="0"/>
              </a:rPr>
              <a:t>Sva djeca su bila oduševljena i vesela ovom zabavnom igrom.</a:t>
            </a:r>
            <a:endParaRPr lang="hr-HR" sz="1400" dirty="0">
              <a:solidFill>
                <a:srgbClr val="00CC66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21" y="1718230"/>
            <a:ext cx="2771800" cy="2078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99" y="4001362"/>
            <a:ext cx="2785937" cy="20894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21" y="4001362"/>
            <a:ext cx="2771800" cy="20759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79" y="1721112"/>
            <a:ext cx="2767957" cy="2075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332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464496" cy="5688631"/>
          </a:xfrm>
        </p:spPr>
        <p:txBody>
          <a:bodyPr>
            <a:noAutofit/>
          </a:bodyPr>
          <a:lstStyle/>
          <a:p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Zadovoljni smo realizacijom projekta koji je trajao cijelu </a:t>
            </a:r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godinu. Svi su sudjelovali i uživali u </a:t>
            </a:r>
            <a:r>
              <a:rPr lang="hr-HR" sz="1600" dirty="0">
                <a:solidFill>
                  <a:srgbClr val="008000"/>
                </a:solidFill>
                <a:latin typeface="Comic Sans MS" pitchFamily="66" charset="0"/>
              </a:rPr>
              <a:t>ponuđenim </a:t>
            </a:r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aktivnostima na temu kornjača. </a:t>
            </a:r>
            <a:b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Kod djece je došlo do osvještavanja i odgovornosti prema tim gmazovima gdje su s puno empatije pokazali zabrinutost zagađenog mora od otpada i spašavanju morskih kornjača. Kod stvaranja plakata o morskim kornjačama i vizualnog prikaza koliko kornjačama prijeti zagađeni okoliš, djeca su u razgovoru često tražila riješenja kako trebamo očistiti dno mora da se kornjače mogu slobodno kretati. </a:t>
            </a:r>
            <a:r>
              <a:rPr lang="hr-HR" sz="1600" dirty="0">
                <a:solidFill>
                  <a:srgbClr val="008000"/>
                </a:solidFill>
                <a:latin typeface="Comic Sans MS" pitchFamily="66" charset="0"/>
              </a:rPr>
              <a:t>J</a:t>
            </a:r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ako ih je obradovalo kada smo našli rješenje kako očistit more uz pomoć ronilaca a na kopnu okoliš očistiti načinom razvrstavanja smeća i odlaganje otpada u kante. </a:t>
            </a:r>
            <a:b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  <a:t>Nadamo se da će djeca stečene spoznaje koristiti u daljnjem odrastanju.</a:t>
            </a:r>
            <a:br>
              <a:rPr lang="hr-HR" sz="1600" dirty="0" smtClean="0">
                <a:solidFill>
                  <a:srgbClr val="008000"/>
                </a:solidFill>
                <a:latin typeface="Comic Sans MS" pitchFamily="66" charset="0"/>
              </a:rPr>
            </a:br>
            <a:endParaRPr lang="hr-HR" sz="1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3910" y="2564904"/>
            <a:ext cx="2478844" cy="182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46" y="4509120"/>
            <a:ext cx="2478844" cy="1859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38" y="476672"/>
            <a:ext cx="2478844" cy="1859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878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POVEZIVANJE NAZIVA SKUPINE SA PROJEKTOM</a:t>
            </a:r>
            <a:endParaRPr lang="hr-HR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1"/>
            <a:ext cx="3456384" cy="28803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sz="1600" dirty="0" smtClean="0">
                <a:solidFill>
                  <a:schemeClr val="accent6">
                    <a:lumMod val="50000"/>
                  </a:schemeClr>
                </a:solidFill>
              </a:rPr>
              <a:t>Na početku ped. godine prvi put imenovali smo svoju skupinu koju smo nazvali ”Kornjačice”, time vođeni započeli smo ukrašavati naša ulazna vrata, prostor i panoe dječjim radovima, a kako se bližilo vrijeme maškara, dobili smo ideju da napravimo kostime kornjača i prošetamo do centra na dan dječjeg karnevala na rivi. </a:t>
            </a:r>
          </a:p>
          <a:p>
            <a:pPr marL="0" indent="0" algn="ctr">
              <a:buNone/>
            </a:pPr>
            <a:r>
              <a:rPr lang="hr-HR" sz="1600" dirty="0" smtClean="0">
                <a:solidFill>
                  <a:schemeClr val="accent6">
                    <a:lumMod val="50000"/>
                  </a:schemeClr>
                </a:solidFill>
              </a:rPr>
              <a:t>Kako smo sve više nudili razne aktivnosti o kornjačama tako su djeca pokazivala veći interes, veselje i na kraju nas poticala na istraživanje o tim gmazovima. </a:t>
            </a:r>
            <a:endParaRPr lang="hr-H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85512"/>
            <a:ext cx="1415292" cy="18870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494">
            <a:off x="2322776" y="4728017"/>
            <a:ext cx="2288518" cy="1716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85" y="2114098"/>
            <a:ext cx="2763503" cy="4158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07" y="1484784"/>
            <a:ext cx="2267124" cy="30228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75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STOLNO MANIPULATIVNE IGRE</a:t>
            </a:r>
            <a:endParaRPr lang="hr-HR" sz="360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5868144" y="1556791"/>
            <a:ext cx="2952328" cy="4867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U sklopu našeg projekta 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„Kornjače” 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izradili smo didaktičke igre (od pedagoški neoblikovanog materijala: boca, čepova, kartona, štapića, pompona i raznih hvataljka), koje su vizualno oponašale izgled kornjače, a kod djece smo razvijali finu motoriku šake poput otvaranja - zatvaranja čepova, stavljanje pompona pincetom na zadana mjesta, potičući tako preciznost i spretnost, koncentraciju, pamćenje, samoincijativu i suradnju. </a:t>
            </a:r>
            <a:endParaRPr lang="hr-HR" sz="1600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76" y="1412776"/>
            <a:ext cx="1946752" cy="2595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1" y="3977680"/>
            <a:ext cx="3204863" cy="2403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76" y="3794720"/>
            <a:ext cx="1946752" cy="2595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6" y="1408914"/>
            <a:ext cx="3173501" cy="23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0661"/>
            <a:ext cx="3384376" cy="451250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282">
            <a:off x="4022682" y="957573"/>
            <a:ext cx="2400267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185">
            <a:off x="632642" y="4239524"/>
            <a:ext cx="2627784" cy="1970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619371"/>
            <a:ext cx="2692821" cy="3573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29" y="4509120"/>
            <a:ext cx="2484508" cy="1863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3863318"/>
            <a:ext cx="3261337" cy="24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831" y="404664"/>
            <a:ext cx="4876969" cy="2088232"/>
          </a:xfrm>
        </p:spPr>
        <p:txBody>
          <a:bodyPr>
            <a:normAutofit fontScale="90000"/>
          </a:bodyPr>
          <a:lstStyle/>
          <a:p>
            <a:r>
              <a:rPr lang="hr-HR" sz="4800" dirty="0" smtClean="0"/>
              <a:t> </a:t>
            </a:r>
            <a:r>
              <a:rPr lang="hr-HR" sz="1600" dirty="0" smtClean="0">
                <a:solidFill>
                  <a:srgbClr val="00B050"/>
                </a:solidFill>
                <a:latin typeface="Comic Sans MS" pitchFamily="66" charset="0"/>
              </a:rPr>
              <a:t>Kod stolno- manipulativnih aktivnosti djeca su izrađivala kornjače od domaćeg plastelina u boji, uz pomoć modlica i valjaka. Pokazali su veliki interes te se vraćali često ovoj aktivnosti. Jednu djevojčicu je oduševila izrada kornjača, te je napravila nekoliko, koje je poslagala u košaricu, te ih uključila u svaku igru u kojoj je sudjelovala.  </a:t>
            </a:r>
            <a:br>
              <a:rPr lang="hr-HR" sz="1600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hr-HR" sz="1600" dirty="0"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8" y="620688"/>
            <a:ext cx="3264362" cy="24482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30" y="2492896"/>
            <a:ext cx="5088565" cy="38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168350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38138"/>
          </a:xfrm>
        </p:spPr>
        <p:txBody>
          <a:bodyPr>
            <a:normAutofit fontScale="90000"/>
          </a:bodyPr>
          <a:lstStyle/>
          <a:p>
            <a:r>
              <a:rPr lang="hr-HR" sz="1100" dirty="0" smtClean="0">
                <a:solidFill>
                  <a:srgbClr val="009A46"/>
                </a:solidFill>
                <a:latin typeface="Comic Sans MS" pitchFamily="66" charset="0"/>
              </a:rPr>
              <a:t/>
            </a:r>
            <a:br>
              <a:rPr lang="hr-HR" sz="1100" dirty="0" smtClean="0">
                <a:solidFill>
                  <a:srgbClr val="009A46"/>
                </a:solidFill>
                <a:latin typeface="Comic Sans MS" pitchFamily="66" charset="0"/>
              </a:rPr>
            </a:br>
            <a:r>
              <a:rPr lang="hr-HR" sz="1100" dirty="0">
                <a:solidFill>
                  <a:srgbClr val="009A46"/>
                </a:solidFill>
                <a:latin typeface="Comic Sans MS" pitchFamily="66" charset="0"/>
              </a:rPr>
              <a:t/>
            </a:r>
            <a:br>
              <a:rPr lang="hr-HR" sz="1100" dirty="0">
                <a:solidFill>
                  <a:srgbClr val="009A46"/>
                </a:solidFill>
                <a:latin typeface="Comic Sans MS" pitchFamily="66" charset="0"/>
              </a:rPr>
            </a:br>
            <a:r>
              <a:rPr lang="hr-HR" sz="1100" dirty="0" smtClean="0">
                <a:solidFill>
                  <a:srgbClr val="009A46"/>
                </a:solidFill>
                <a:latin typeface="Comic Sans MS" pitchFamily="66" charset="0"/>
              </a:rPr>
              <a:t/>
            </a:r>
            <a:br>
              <a:rPr lang="hr-HR" sz="1100" dirty="0" smtClean="0">
                <a:solidFill>
                  <a:srgbClr val="009A46"/>
                </a:solidFill>
                <a:latin typeface="Comic Sans MS" pitchFamily="66" charset="0"/>
              </a:rPr>
            </a:br>
            <a:r>
              <a:rPr lang="hr-HR" sz="1100" dirty="0">
                <a:solidFill>
                  <a:srgbClr val="009A46"/>
                </a:solidFill>
                <a:latin typeface="Comic Sans MS" pitchFamily="66" charset="0"/>
              </a:rPr>
              <a:t/>
            </a:r>
            <a:br>
              <a:rPr lang="hr-HR" sz="1100" dirty="0">
                <a:solidFill>
                  <a:srgbClr val="009A46"/>
                </a:solidFill>
                <a:latin typeface="Comic Sans MS" pitchFamily="66" charset="0"/>
              </a:rPr>
            </a:br>
            <a:r>
              <a:rPr lang="hr-HR" sz="1100" dirty="0" smtClean="0">
                <a:solidFill>
                  <a:srgbClr val="009A46"/>
                </a:solidFill>
                <a:latin typeface="Comic Sans MS" pitchFamily="66" charset="0"/>
              </a:rPr>
              <a:t/>
            </a:r>
            <a:br>
              <a:rPr lang="hr-HR" sz="1100" dirty="0" smtClean="0">
                <a:solidFill>
                  <a:srgbClr val="009A46"/>
                </a:solidFill>
                <a:latin typeface="Comic Sans MS" pitchFamily="66" charset="0"/>
              </a:rPr>
            </a:b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Djeca su se jako radovala kada su ”postali ” kornjače. Naime, s krunama su se uživjeli u uloge tih malih gmazova. Tako da su bili više nego spremni za maškare, raspjevani i rasplesani uz razne pjesmice : 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U maškare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, 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Hoću ići u maškare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, 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Na maskenbal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, 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Bakine krafne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, 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Ajmo svi u maškare, Jedna mala kornjača, Fešta ples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... Posebno ih je dojmila plesna igra s pokretima „</a:t>
            </a: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>Pleši- stani” , </a:t>
            </a:r>
            <a: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  <a:t>oponašajući robota.</a:t>
            </a:r>
            <a:br>
              <a:rPr lang="hr-HR" sz="1600" dirty="0" smtClean="0">
                <a:solidFill>
                  <a:srgbClr val="009A46"/>
                </a:solidFill>
                <a:latin typeface="Comic Sans MS" pitchFamily="66" charset="0"/>
              </a:rPr>
            </a:br>
            <a: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  <a:t/>
            </a:r>
            <a:br>
              <a:rPr lang="hr-HR" sz="1600" i="1" dirty="0" smtClean="0">
                <a:solidFill>
                  <a:srgbClr val="009A46"/>
                </a:solidFill>
                <a:latin typeface="Comic Sans MS" pitchFamily="66" charset="0"/>
              </a:rPr>
            </a:br>
            <a:endParaRPr lang="hr-HR" sz="1600" dirty="0">
              <a:latin typeface="Comic Sans MS" pitchFamily="66" charset="0"/>
            </a:endParaRPr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3797"/>
            <a:ext cx="3778177" cy="212185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35824"/>
            <a:ext cx="2771800" cy="207885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85995"/>
            <a:ext cx="3521364" cy="2641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70" y="3876692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761781" cy="1338502"/>
          </a:xfrm>
        </p:spPr>
        <p:txBody>
          <a:bodyPr>
            <a:normAutofit/>
          </a:bodyPr>
          <a:lstStyle/>
          <a:p>
            <a:r>
              <a:rPr lang="hr-HR" sz="1600" dirty="0" smtClean="0">
                <a:solidFill>
                  <a:srgbClr val="00B050"/>
                </a:solidFill>
                <a:latin typeface="Comic Sans MS" pitchFamily="66" charset="0"/>
              </a:rPr>
              <a:t>Na radionici roditelji su izradili i obojali kostime </a:t>
            </a:r>
            <a:r>
              <a:rPr lang="hr-HR" sz="1600" i="1" dirty="0" smtClean="0">
                <a:solidFill>
                  <a:srgbClr val="00B050"/>
                </a:solidFill>
                <a:latin typeface="Comic Sans MS" pitchFamily="66" charset="0"/>
              </a:rPr>
              <a:t>kornjača </a:t>
            </a:r>
            <a:r>
              <a:rPr lang="hr-HR" sz="1600" dirty="0" smtClean="0">
                <a:solidFill>
                  <a:srgbClr val="00B050"/>
                </a:solidFill>
                <a:latin typeface="Comic Sans MS" pitchFamily="66" charset="0"/>
              </a:rPr>
              <a:t>povodom maškara. Djeca su u skupini obojala oklope za nas odgojiteljice.</a:t>
            </a:r>
            <a:br>
              <a:rPr lang="hr-HR" sz="1600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hr-HR" sz="1600" dirty="0">
              <a:latin typeface="Comic Sans MS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515883" cy="263691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104"/>
            <a:ext cx="2952328" cy="2078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83" y="1556792"/>
            <a:ext cx="3347864" cy="2510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93817"/>
            <a:ext cx="2592288" cy="19442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35896" y="4365104"/>
            <a:ext cx="2592288" cy="18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 smtClean="0">
                <a:solidFill>
                  <a:srgbClr val="00B050"/>
                </a:solidFill>
                <a:latin typeface="Comic Sans MS" pitchFamily="66" charset="0"/>
              </a:rPr>
              <a:t>Zahvaljujemo svim roditeljima na pomoći i aktivnom uključivanju kod izrade kostima i svega potrebnog kod organizacije maškara.</a:t>
            </a:r>
            <a:endParaRPr lang="hr-H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92D050"/>
                </a:solidFill>
                <a:latin typeface="Comic Sans MS" pitchFamily="66" charset="0"/>
              </a:rPr>
              <a:t>M</a:t>
            </a:r>
            <a:r>
              <a:rPr lang="hr-HR" dirty="0" smtClean="0">
                <a:solidFill>
                  <a:srgbClr val="7030A0"/>
                </a:solidFill>
                <a:latin typeface="Comic Sans MS" pitchFamily="66" charset="0"/>
              </a:rPr>
              <a:t>A</a:t>
            </a:r>
            <a:r>
              <a:rPr lang="hr-HR" dirty="0" smtClean="0">
                <a:solidFill>
                  <a:srgbClr val="FFC000"/>
                </a:solidFill>
                <a:latin typeface="Comic Sans MS" pitchFamily="66" charset="0"/>
              </a:rPr>
              <a:t>ŠK</a:t>
            </a: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hr-HR" dirty="0" smtClean="0">
                <a:solidFill>
                  <a:srgbClr val="00B0F0"/>
                </a:solidFill>
                <a:latin typeface="Comic Sans MS" pitchFamily="66" charset="0"/>
              </a:rPr>
              <a:t>R</a:t>
            </a:r>
            <a:r>
              <a:rPr lang="hr-HR" dirty="0" smtClean="0">
                <a:solidFill>
                  <a:srgbClr val="00B050"/>
                </a:solidFill>
                <a:latin typeface="Comic Sans MS" pitchFamily="66" charset="0"/>
              </a:rPr>
              <a:t>E</a:t>
            </a:r>
            <a:endParaRPr lang="hr-HR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12976"/>
            <a:ext cx="4512501" cy="338437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98672"/>
            <a:ext cx="6156176" cy="27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953</Words>
  <Application>Microsoft Office PowerPoint</Application>
  <PresentationFormat>On-screen Show (4:3)</PresentationFormat>
  <Paragraphs>36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 ”KORNJAčE”  Mješovita jaslička skupina ”Kornjačice” Radost 2  ODGOJITELJICE: Valentina Bilić                            Danijela Ritoša  Lipanj, 2025. godine </vt:lpstr>
      <vt:lpstr>PowerPoint Presentation</vt:lpstr>
      <vt:lpstr>POVEZIVANJE NAZIVA SKUPINE SA PROJEKTOM</vt:lpstr>
      <vt:lpstr>STOLNO MANIPULATIVNE IGRE</vt:lpstr>
      <vt:lpstr>PowerPoint Presentation</vt:lpstr>
      <vt:lpstr> Kod stolno- manipulativnih aktivnosti djeca su izrađivala kornjače od domaćeg plastelina u boji, uz pomoć modlica i valjaka. Pokazali su veliki interes te se vraćali često ovoj aktivnosti. Jednu djevojčicu je oduševila izrada kornjača, te je napravila nekoliko, koje je poslagala u košaricu, te ih uključila u svaku igru u kojoj je sudjelovala.   </vt:lpstr>
      <vt:lpstr>     Djeca su se jako radovala kada su ”postali ” kornjače. Naime, s krunama su se uživjeli u uloge tih malih gmazova. Tako da su bili više nego spremni za maškare, raspjevani i rasplesani uz razne pjesmice : U maškare, Hoću ići u maškare, Na maskenbal, Bakine krafne, Ajmo svi u maškare, Jedna mala kornjača, Fešta ples... Posebno ih je dojmila plesna igra s pokretima „Pleši- stani” , oponašajući robota.  </vt:lpstr>
      <vt:lpstr>Na radionici roditelji su izradili i obojali kostime kornjača povodom maškara. Djeca su u skupini obojala oklope za nas odgojiteljice. </vt:lpstr>
      <vt:lpstr>MAŠKARE</vt:lpstr>
      <vt:lpstr>Uoči dana maškara, tj odlaska u šetnju pod maskama, djeca su bez ikakvog straha pokazala svoje raskošne oklope i veselo raspoloženje. Bili su vrlo primjećeni kako tijekom šetnje, tako i na rivi gdje su se okupile sve maškare.  </vt:lpstr>
      <vt:lpstr>LIKOVNE AKTIVNOSTI</vt:lpstr>
      <vt:lpstr>PowerPoint Presentation</vt:lpstr>
      <vt:lpstr>PowerPoint Presentation</vt:lpstr>
      <vt:lpstr> izrađeni 3D plakat na temu očuvanja planete Zemlje i morskih kornjača u moru.</vt:lpstr>
      <vt:lpstr>CENTAR POČETNOG ČITANJA I PISANJA</vt:lpstr>
      <vt:lpstr>Životni ciklus kornjača djeca su upoznala kroz razne aplikacije, slikovnice i likovno-kreativan izrađen plakat.  </vt:lpstr>
      <vt:lpstr>PowerPoint Presentation</vt:lpstr>
      <vt:lpstr>POSJET KORNJAČE U NAŠOJ SKUPINI</vt:lpstr>
      <vt:lpstr>Djeca su se dosjetila da  imamo plastične kornjače pa su ih uspoređivali sa živom kornjačom, tražili sličnosti i razlike na njezinom oklopu.</vt:lpstr>
      <vt:lpstr>PowerPoint Presentation</vt:lpstr>
      <vt:lpstr>OBILJEŽAVANJE SVJETSKOG DANA KORNJAČA</vt:lpstr>
      <vt:lpstr>Zadovoljni smo realizacijom projekta koji je trajao cijelu godinu. Svi su sudjelovali i uživali u ponuđenim aktivnostima na temu kornjača.  Kod djece je došlo do osvještavanja i odgovornosti prema tim gmazovima gdje su s puno empatije pokazali zabrinutost zagađenog mora od otpada i spašavanju morskih kornjača. Kod stvaranja plakata o morskim kornjačama i vizualnog prikaza koliko kornjačama prijeti zagađeni okoliš, djeca su u razgovoru često tražila riješenja kako trebamo očistiti dno mora da se kornjače mogu slobodno kretati. Jako ih je obradovalo kada smo našli rješenje kako očistit more uz pomoć ronilaca a na kopnu okoliš očistiti načinom razvrstavanja smeća i odlaganje otpada u kante.  Nadamo se da će djeca stečene spoznaje koristiti u daljnjem odrastanju.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”KORNJAčE”</dc:title>
  <dc:creator>Valentina</dc:creator>
  <cp:lastModifiedBy>Valentina</cp:lastModifiedBy>
  <cp:revision>116</cp:revision>
  <dcterms:created xsi:type="dcterms:W3CDTF">2025-07-02T08:16:58Z</dcterms:created>
  <dcterms:modified xsi:type="dcterms:W3CDTF">2025-08-01T12:48:53Z</dcterms:modified>
</cp:coreProperties>
</file>