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4" r:id="rId4"/>
    <p:sldId id="260" r:id="rId5"/>
    <p:sldId id="267" r:id="rId6"/>
    <p:sldId id="262" r:id="rId7"/>
    <p:sldId id="263" r:id="rId8"/>
    <p:sldId id="266" r:id="rId9"/>
    <p:sldId id="259" r:id="rId10"/>
    <p:sldId id="258" r:id="rId11"/>
    <p:sldId id="277" r:id="rId12"/>
    <p:sldId id="278" r:id="rId13"/>
    <p:sldId id="279" r:id="rId14"/>
    <p:sldId id="261" r:id="rId15"/>
    <p:sldId id="276" r:id="rId16"/>
    <p:sldId id="271" r:id="rId17"/>
    <p:sldId id="280" r:id="rId18"/>
    <p:sldId id="265" r:id="rId19"/>
    <p:sldId id="281" r:id="rId20"/>
    <p:sldId id="274" r:id="rId21"/>
    <p:sldId id="273" r:id="rId22"/>
    <p:sldId id="282" r:id="rId23"/>
    <p:sldId id="283" r:id="rId24"/>
    <p:sldId id="286" r:id="rId25"/>
    <p:sldId id="287" r:id="rId26"/>
    <p:sldId id="288" r:id="rId27"/>
    <p:sldId id="285" r:id="rId28"/>
    <p:sldId id="268" r:id="rId29"/>
    <p:sldId id="269" r:id="rId30"/>
    <p:sldId id="270" r:id="rId31"/>
  </p:sldIdLst>
  <p:sldSz cx="18288000" cy="10287000"/>
  <p:notesSz cx="6858000" cy="9144000"/>
  <p:embeddedFontLst>
    <p:embeddedFont>
      <p:font typeface="Marykate" panose="020B0604020202020204" charset="0"/>
      <p:regular r:id="rId32"/>
    </p:embeddedFont>
    <p:embeddedFont>
      <p:font typeface="Sniglet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dost1-S5" initials="RS" lastIdx="1" clrIdx="0">
    <p:extLst>
      <p:ext uri="{19B8F6BF-5375-455C-9EA6-DF929625EA0E}">
        <p15:presenceInfo xmlns:p15="http://schemas.microsoft.com/office/powerpoint/2012/main" userId="Radost1-S5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4.svg"/><Relationship Id="rId7" Type="http://schemas.openxmlformats.org/officeDocument/2006/relationships/image" Target="../media/image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6.svg"/><Relationship Id="rId5" Type="http://schemas.openxmlformats.org/officeDocument/2006/relationships/image" Target="../media/image8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9.jpeg"/><Relationship Id="rId5" Type="http://schemas.openxmlformats.org/officeDocument/2006/relationships/image" Target="../media/image6.svg"/><Relationship Id="rId10" Type="http://schemas.openxmlformats.org/officeDocument/2006/relationships/image" Target="../media/image38.jpe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svg"/><Relationship Id="rId7" Type="http://schemas.openxmlformats.org/officeDocument/2006/relationships/image" Target="../media/image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.svg"/><Relationship Id="rId5" Type="http://schemas.openxmlformats.org/officeDocument/2006/relationships/image" Target="../media/image74.svg"/><Relationship Id="rId10" Type="http://schemas.openxmlformats.org/officeDocument/2006/relationships/image" Target="../media/image1.png"/><Relationship Id="rId4" Type="http://schemas.openxmlformats.org/officeDocument/2006/relationships/image" Target="../media/image73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jpg"/><Relationship Id="rId5" Type="http://schemas.openxmlformats.org/officeDocument/2006/relationships/image" Target="../media/image6.svg"/><Relationship Id="rId10" Type="http://schemas.openxmlformats.org/officeDocument/2006/relationships/image" Target="../media/image23.jp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8.jpg"/><Relationship Id="rId5" Type="http://schemas.openxmlformats.org/officeDocument/2006/relationships/image" Target="../media/image6.svg"/><Relationship Id="rId10" Type="http://schemas.openxmlformats.org/officeDocument/2006/relationships/image" Target="../media/image27.jpe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33546" y="6696296"/>
            <a:ext cx="6339328" cy="4114800"/>
          </a:xfrm>
          <a:custGeom>
            <a:avLst/>
            <a:gdLst/>
            <a:ahLst/>
            <a:cxnLst/>
            <a:rect l="l" t="t" r="r" b="b"/>
            <a:pathLst>
              <a:path w="6339328" h="4114800">
                <a:moveTo>
                  <a:pt x="0" y="0"/>
                </a:moveTo>
                <a:lnTo>
                  <a:pt x="6339328" y="0"/>
                </a:lnTo>
                <a:lnTo>
                  <a:pt x="63393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10126" y="4952901"/>
            <a:ext cx="4069911" cy="4114800"/>
          </a:xfrm>
          <a:custGeom>
            <a:avLst/>
            <a:gdLst/>
            <a:ahLst/>
            <a:cxnLst/>
            <a:rect l="l" t="t" r="r" b="b"/>
            <a:pathLst>
              <a:path w="4069911" h="4114800">
                <a:moveTo>
                  <a:pt x="0" y="0"/>
                </a:moveTo>
                <a:lnTo>
                  <a:pt x="4069912" y="0"/>
                </a:lnTo>
                <a:lnTo>
                  <a:pt x="4069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06861" y="584989"/>
            <a:ext cx="4866968" cy="4114800"/>
          </a:xfrm>
          <a:custGeom>
            <a:avLst/>
            <a:gdLst/>
            <a:ahLst/>
            <a:cxnLst/>
            <a:rect l="l" t="t" r="r" b="b"/>
            <a:pathLst>
              <a:path w="4866968" h="4114800">
                <a:moveTo>
                  <a:pt x="0" y="0"/>
                </a:moveTo>
                <a:lnTo>
                  <a:pt x="4866968" y="0"/>
                </a:lnTo>
                <a:lnTo>
                  <a:pt x="48669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71204" y="2722652"/>
            <a:ext cx="12125722" cy="420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19"/>
              </a:lnSpc>
            </a:pPr>
            <a:r>
              <a:rPr lang="hr-HR" sz="16754" dirty="0">
                <a:solidFill>
                  <a:srgbClr val="C85103"/>
                </a:solidFill>
                <a:latin typeface="Marykate"/>
                <a:ea typeface="Marykate"/>
                <a:cs typeface="Marykate"/>
                <a:sym typeface="Marykate"/>
              </a:rPr>
              <a:t>OD ZEMLJE DO STOLA</a:t>
            </a:r>
            <a:endParaRPr lang="en-US" sz="16754" dirty="0">
              <a:solidFill>
                <a:srgbClr val="C85103"/>
              </a:solidFill>
              <a:latin typeface="Marykate"/>
              <a:ea typeface="Marykate"/>
              <a:cs typeface="Marykate"/>
              <a:sym typeface="Marykate"/>
            </a:endParaRPr>
          </a:p>
        </p:txBody>
      </p:sp>
      <p:sp>
        <p:nvSpPr>
          <p:cNvPr id="6" name="Freeform 6"/>
          <p:cNvSpPr/>
          <p:nvPr/>
        </p:nvSpPr>
        <p:spPr>
          <a:xfrm rot="-2382070">
            <a:off x="-544210" y="1758498"/>
            <a:ext cx="2760657" cy="4114800"/>
          </a:xfrm>
          <a:custGeom>
            <a:avLst/>
            <a:gdLst/>
            <a:ahLst/>
            <a:cxnLst/>
            <a:rect l="l" t="t" r="r" b="b"/>
            <a:pathLst>
              <a:path w="2760657" h="4114800">
                <a:moveTo>
                  <a:pt x="0" y="0"/>
                </a:moveTo>
                <a:lnTo>
                  <a:pt x="2760656" y="0"/>
                </a:lnTo>
                <a:lnTo>
                  <a:pt x="27606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983627">
            <a:off x="2604464" y="-1621401"/>
            <a:ext cx="2802635" cy="4878004"/>
          </a:xfrm>
          <a:custGeom>
            <a:avLst/>
            <a:gdLst/>
            <a:ahLst/>
            <a:cxnLst/>
            <a:rect l="l" t="t" r="r" b="b"/>
            <a:pathLst>
              <a:path w="2802635" h="4878004">
                <a:moveTo>
                  <a:pt x="0" y="0"/>
                </a:moveTo>
                <a:lnTo>
                  <a:pt x="2802636" y="0"/>
                </a:lnTo>
                <a:lnTo>
                  <a:pt x="2802636" y="4878004"/>
                </a:lnTo>
                <a:lnTo>
                  <a:pt x="0" y="48780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442185" y="8289154"/>
            <a:ext cx="3462513" cy="3500702"/>
          </a:xfrm>
          <a:custGeom>
            <a:avLst/>
            <a:gdLst/>
            <a:ahLst/>
            <a:cxnLst/>
            <a:rect l="l" t="t" r="r" b="b"/>
            <a:pathLst>
              <a:path w="3462513" h="3500702">
                <a:moveTo>
                  <a:pt x="0" y="0"/>
                </a:moveTo>
                <a:lnTo>
                  <a:pt x="3462513" y="0"/>
                </a:lnTo>
                <a:lnTo>
                  <a:pt x="3462513" y="3500702"/>
                </a:lnTo>
                <a:lnTo>
                  <a:pt x="0" y="350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638317">
            <a:off x="3044147" y="9156133"/>
            <a:ext cx="4771720" cy="2828329"/>
          </a:xfrm>
          <a:custGeom>
            <a:avLst/>
            <a:gdLst/>
            <a:ahLst/>
            <a:cxnLst/>
            <a:rect l="l" t="t" r="r" b="b"/>
            <a:pathLst>
              <a:path w="4771720" h="2828329">
                <a:moveTo>
                  <a:pt x="0" y="0"/>
                </a:moveTo>
                <a:lnTo>
                  <a:pt x="4771720" y="0"/>
                </a:lnTo>
                <a:lnTo>
                  <a:pt x="4771720" y="2828328"/>
                </a:lnTo>
                <a:lnTo>
                  <a:pt x="0" y="28283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807321">
            <a:off x="11881643" y="-2091015"/>
            <a:ext cx="2783101" cy="4114800"/>
          </a:xfrm>
          <a:custGeom>
            <a:avLst/>
            <a:gdLst/>
            <a:ahLst/>
            <a:cxnLst/>
            <a:rect l="l" t="t" r="r" b="b"/>
            <a:pathLst>
              <a:path w="2783101" h="4114800">
                <a:moveTo>
                  <a:pt x="0" y="0"/>
                </a:moveTo>
                <a:lnTo>
                  <a:pt x="2783101" y="0"/>
                </a:lnTo>
                <a:lnTo>
                  <a:pt x="27831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152817">
            <a:off x="8851512" y="8229600"/>
            <a:ext cx="2057400" cy="4114800"/>
          </a:xfrm>
          <a:custGeom>
            <a:avLst/>
            <a:gdLst/>
            <a:ahLst/>
            <a:cxnLst/>
            <a:rect l="l" t="t" r="r" b="b"/>
            <a:pathLst>
              <a:path w="2057400" h="4114800">
                <a:moveTo>
                  <a:pt x="0" y="0"/>
                </a:moveTo>
                <a:lnTo>
                  <a:pt x="2057400" y="0"/>
                </a:lnTo>
                <a:lnTo>
                  <a:pt x="2057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962103">
            <a:off x="4603857" y="-3612246"/>
            <a:ext cx="6035040" cy="4114800"/>
          </a:xfrm>
          <a:custGeom>
            <a:avLst/>
            <a:gdLst/>
            <a:ahLst/>
            <a:cxnLst/>
            <a:rect l="l" t="t" r="r" b="b"/>
            <a:pathLst>
              <a:path w="6035040" h="4114800">
                <a:moveTo>
                  <a:pt x="0" y="0"/>
                </a:moveTo>
                <a:lnTo>
                  <a:pt x="6035040" y="0"/>
                </a:lnTo>
                <a:lnTo>
                  <a:pt x="60350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233679" y="7182044"/>
            <a:ext cx="6576447" cy="1434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10"/>
              </a:lnSpc>
            </a:pPr>
            <a:r>
              <a:rPr lang="hr-HR" sz="3786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 Skupina: Ribice </a:t>
            </a:r>
          </a:p>
          <a:p>
            <a:pPr algn="ctr">
              <a:lnSpc>
                <a:spcPts val="3710"/>
              </a:lnSpc>
            </a:pPr>
            <a:r>
              <a:rPr lang="hr-HR" sz="3786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      Odgajateljice: Klaudija </a:t>
            </a:r>
            <a:r>
              <a:rPr lang="hr-HR" sz="3786" dirty="0" err="1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Ilinčić</a:t>
            </a:r>
            <a:endParaRPr lang="hr-HR" sz="3786" dirty="0">
              <a:solidFill>
                <a:srgbClr val="C85103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algn="ctr">
              <a:lnSpc>
                <a:spcPts val="3710"/>
              </a:lnSpc>
            </a:pPr>
            <a:r>
              <a:rPr lang="hr-HR" sz="3786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                            Stela </a:t>
            </a:r>
            <a:r>
              <a:rPr lang="hr-HR" sz="3786" dirty="0" err="1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Đujić</a:t>
            </a:r>
            <a:endParaRPr lang="en-US" sz="3786" dirty="0">
              <a:solidFill>
                <a:srgbClr val="C85103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flipH="1">
            <a:off x="13034559" y="5885"/>
            <a:ext cx="5281150" cy="5050699"/>
          </a:xfrm>
          <a:custGeom>
            <a:avLst/>
            <a:gdLst/>
            <a:ahLst/>
            <a:cxnLst/>
            <a:rect l="l" t="t" r="r" b="b"/>
            <a:pathLst>
              <a:path w="5281150" h="5050699">
                <a:moveTo>
                  <a:pt x="5281150" y="0"/>
                </a:moveTo>
                <a:lnTo>
                  <a:pt x="0" y="0"/>
                </a:lnTo>
                <a:lnTo>
                  <a:pt x="0" y="5050700"/>
                </a:lnTo>
                <a:lnTo>
                  <a:pt x="5281150" y="5050700"/>
                </a:lnTo>
                <a:lnTo>
                  <a:pt x="528115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35324">
            <a:off x="75991" y="239457"/>
            <a:ext cx="2760657" cy="4114800"/>
          </a:xfrm>
          <a:custGeom>
            <a:avLst/>
            <a:gdLst/>
            <a:ahLst/>
            <a:cxnLst/>
            <a:rect l="l" t="t" r="r" b="b"/>
            <a:pathLst>
              <a:path w="2760657" h="4114800">
                <a:moveTo>
                  <a:pt x="0" y="0"/>
                </a:moveTo>
                <a:lnTo>
                  <a:pt x="2760657" y="0"/>
                </a:lnTo>
                <a:lnTo>
                  <a:pt x="27606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989666" y="2296857"/>
            <a:ext cx="3124903" cy="6370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 algn="ctr">
              <a:lnSpc>
                <a:spcPts val="8364"/>
              </a:lnSpc>
              <a:buFont typeface="Arial" panose="020B0604020202020204" pitchFamily="34" charset="0"/>
              <a:buChar char="•"/>
            </a:pPr>
            <a:r>
              <a:rPr lang="hr-HR" sz="4949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Paprika</a:t>
            </a:r>
          </a:p>
          <a:p>
            <a:pPr marL="685800" indent="-685800" algn="ctr">
              <a:lnSpc>
                <a:spcPts val="8364"/>
              </a:lnSpc>
              <a:buFont typeface="Arial" panose="020B0604020202020204" pitchFamily="34" charset="0"/>
              <a:buChar char="•"/>
            </a:pPr>
            <a:r>
              <a:rPr lang="hr-HR" sz="4949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Bob</a:t>
            </a:r>
          </a:p>
          <a:p>
            <a:pPr marL="685800" indent="-685800" algn="ctr">
              <a:lnSpc>
                <a:spcPts val="8364"/>
              </a:lnSpc>
              <a:buFont typeface="Arial" panose="020B0604020202020204" pitchFamily="34" charset="0"/>
              <a:buChar char="•"/>
            </a:pPr>
            <a:r>
              <a:rPr lang="hr-HR" sz="4949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Brokula</a:t>
            </a:r>
          </a:p>
          <a:p>
            <a:pPr marL="685800" indent="-685800" algn="ctr">
              <a:lnSpc>
                <a:spcPts val="8364"/>
              </a:lnSpc>
              <a:buFont typeface="Arial" panose="020B0604020202020204" pitchFamily="34" charset="0"/>
              <a:buChar char="•"/>
            </a:pPr>
            <a:r>
              <a:rPr lang="hr-HR" sz="4949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Cvjetača</a:t>
            </a:r>
          </a:p>
          <a:p>
            <a:pPr marL="685800" indent="-685800" algn="ctr">
              <a:lnSpc>
                <a:spcPts val="8364"/>
              </a:lnSpc>
              <a:buFont typeface="Arial" panose="020B0604020202020204" pitchFamily="34" charset="0"/>
              <a:buChar char="•"/>
            </a:pPr>
            <a:r>
              <a:rPr lang="hr-HR" sz="4949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Blitva</a:t>
            </a:r>
          </a:p>
          <a:p>
            <a:pPr marL="685800" indent="-685800" algn="ctr">
              <a:lnSpc>
                <a:spcPts val="8364"/>
              </a:lnSpc>
              <a:buFont typeface="Arial" panose="020B0604020202020204" pitchFamily="34" charset="0"/>
              <a:buChar char="•"/>
            </a:pPr>
            <a:endParaRPr lang="hr-HR" sz="4949" dirty="0">
              <a:solidFill>
                <a:srgbClr val="C85103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407682" y="578027"/>
            <a:ext cx="11156616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6"/>
              </a:lnSpc>
            </a:pPr>
            <a:r>
              <a:rPr lang="hr-HR" sz="12292" dirty="0">
                <a:solidFill>
                  <a:srgbClr val="C85103"/>
                </a:solidFill>
                <a:latin typeface="Marykate"/>
                <a:ea typeface="Marykate"/>
                <a:cs typeface="Marykate"/>
                <a:sym typeface="Marykate"/>
              </a:rPr>
              <a:t>Sadnice  </a:t>
            </a:r>
            <a:endParaRPr lang="en-US" sz="12292" dirty="0">
              <a:solidFill>
                <a:srgbClr val="C85103"/>
              </a:solidFill>
              <a:latin typeface="Marykate"/>
              <a:ea typeface="Marykate"/>
              <a:cs typeface="Marykate"/>
              <a:sym typeface="Marykate"/>
            </a:endParaRP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4CDD3ABB-C8B7-2207-3E5A-AF7C92BA3F90}"/>
              </a:ext>
            </a:extLst>
          </p:cNvPr>
          <p:cNvSpPr txBox="1"/>
          <p:nvPr/>
        </p:nvSpPr>
        <p:spPr>
          <a:xfrm>
            <a:off x="9448800" y="2571523"/>
            <a:ext cx="3669589" cy="9602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ctr">
              <a:lnSpc>
                <a:spcPts val="8364"/>
              </a:lnSpc>
              <a:buFont typeface="Arial" panose="020B0604020202020204" pitchFamily="34" charset="0"/>
              <a:buChar char="•"/>
            </a:pPr>
            <a:r>
              <a:rPr lang="hr-HR" sz="4949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Rajčica</a:t>
            </a:r>
          </a:p>
          <a:p>
            <a:pPr marL="685800" indent="-685800" algn="ctr">
              <a:lnSpc>
                <a:spcPts val="8364"/>
              </a:lnSpc>
              <a:buFont typeface="Arial" panose="020B0604020202020204" pitchFamily="34" charset="0"/>
              <a:buChar char="•"/>
            </a:pPr>
            <a:r>
              <a:rPr lang="hr-HR" sz="4949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Salata</a:t>
            </a:r>
          </a:p>
          <a:p>
            <a:pPr marL="685800" indent="-685800" algn="ctr">
              <a:lnSpc>
                <a:spcPts val="8364"/>
              </a:lnSpc>
              <a:buFont typeface="Arial" panose="020B0604020202020204" pitchFamily="34" charset="0"/>
              <a:buChar char="•"/>
            </a:pPr>
            <a:r>
              <a:rPr lang="hr-HR" sz="4949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Krastavac</a:t>
            </a:r>
          </a:p>
          <a:p>
            <a:pPr marL="685800" indent="-685800" algn="ctr">
              <a:lnSpc>
                <a:spcPts val="8364"/>
              </a:lnSpc>
              <a:buFont typeface="Arial" panose="020B0604020202020204" pitchFamily="34" charset="0"/>
              <a:buChar char="•"/>
            </a:pPr>
            <a:r>
              <a:rPr lang="hr-HR" sz="4949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Jagode</a:t>
            </a:r>
          </a:p>
          <a:p>
            <a:pPr marL="685800" indent="-685800" algn="ctr">
              <a:lnSpc>
                <a:spcPts val="8364"/>
              </a:lnSpc>
              <a:buFont typeface="Arial" panose="020B0604020202020204" pitchFamily="34" charset="0"/>
              <a:buChar char="•"/>
            </a:pPr>
            <a:r>
              <a:rPr lang="hr-HR" sz="4949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Kupine </a:t>
            </a:r>
          </a:p>
          <a:p>
            <a:pPr algn="ctr">
              <a:lnSpc>
                <a:spcPts val="8364"/>
              </a:lnSpc>
            </a:pPr>
            <a:endParaRPr lang="hr-HR" sz="4949" dirty="0">
              <a:solidFill>
                <a:srgbClr val="C85103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685800" indent="-685800" algn="ctr">
              <a:lnSpc>
                <a:spcPts val="8364"/>
              </a:lnSpc>
              <a:buFont typeface="Arial" panose="020B0604020202020204" pitchFamily="34" charset="0"/>
              <a:buChar char="•"/>
            </a:pPr>
            <a:endParaRPr lang="hr-HR" sz="4949" dirty="0">
              <a:solidFill>
                <a:srgbClr val="C85103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685800" indent="-685800" algn="ctr">
              <a:lnSpc>
                <a:spcPts val="8364"/>
              </a:lnSpc>
              <a:buFont typeface="Arial" panose="020B0604020202020204" pitchFamily="34" charset="0"/>
              <a:buChar char="•"/>
            </a:pPr>
            <a:endParaRPr lang="hr-HR" sz="4949" dirty="0">
              <a:solidFill>
                <a:srgbClr val="C85103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685800" indent="-685800" algn="ctr">
              <a:lnSpc>
                <a:spcPts val="8364"/>
              </a:lnSpc>
              <a:buFont typeface="Arial" panose="020B0604020202020204" pitchFamily="34" charset="0"/>
              <a:buChar char="•"/>
            </a:pPr>
            <a:endParaRPr lang="en-US" sz="4949" dirty="0">
              <a:solidFill>
                <a:srgbClr val="C85103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DF0B8DD3-0798-668D-3176-6B2CAEB46D1E}"/>
              </a:ext>
            </a:extLst>
          </p:cNvPr>
          <p:cNvSpPr/>
          <p:nvPr/>
        </p:nvSpPr>
        <p:spPr>
          <a:xfrm>
            <a:off x="13803086" y="5644742"/>
            <a:ext cx="4069911" cy="4114800"/>
          </a:xfrm>
          <a:custGeom>
            <a:avLst/>
            <a:gdLst/>
            <a:ahLst/>
            <a:cxnLst/>
            <a:rect l="l" t="t" r="r" b="b"/>
            <a:pathLst>
              <a:path w="4069911" h="4114800">
                <a:moveTo>
                  <a:pt x="0" y="0"/>
                </a:moveTo>
                <a:lnTo>
                  <a:pt x="4069912" y="0"/>
                </a:lnTo>
                <a:lnTo>
                  <a:pt x="4069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A0411568-5437-3A93-9FB1-1BF41CD2C459}"/>
              </a:ext>
            </a:extLst>
          </p:cNvPr>
          <p:cNvSpPr/>
          <p:nvPr/>
        </p:nvSpPr>
        <p:spPr>
          <a:xfrm rot="-1638317">
            <a:off x="637579" y="7180335"/>
            <a:ext cx="4771720" cy="2828329"/>
          </a:xfrm>
          <a:custGeom>
            <a:avLst/>
            <a:gdLst/>
            <a:ahLst/>
            <a:cxnLst/>
            <a:rect l="l" t="t" r="r" b="b"/>
            <a:pathLst>
              <a:path w="4771720" h="2828329">
                <a:moveTo>
                  <a:pt x="0" y="0"/>
                </a:moveTo>
                <a:lnTo>
                  <a:pt x="4771720" y="0"/>
                </a:lnTo>
                <a:lnTo>
                  <a:pt x="4771720" y="2828328"/>
                </a:lnTo>
                <a:lnTo>
                  <a:pt x="0" y="28283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13C54C8C-F6EF-5657-AA70-BE30E6A73EB7}"/>
              </a:ext>
            </a:extLst>
          </p:cNvPr>
          <p:cNvSpPr/>
          <p:nvPr/>
        </p:nvSpPr>
        <p:spPr>
          <a:xfrm rot="983008">
            <a:off x="6924771" y="6050434"/>
            <a:ext cx="2783101" cy="4114800"/>
          </a:xfrm>
          <a:custGeom>
            <a:avLst/>
            <a:gdLst/>
            <a:ahLst/>
            <a:cxnLst/>
            <a:rect l="l" t="t" r="r" b="b"/>
            <a:pathLst>
              <a:path w="2783101" h="4114800">
                <a:moveTo>
                  <a:pt x="0" y="0"/>
                </a:moveTo>
                <a:lnTo>
                  <a:pt x="2783101" y="0"/>
                </a:lnTo>
                <a:lnTo>
                  <a:pt x="27831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E7E4C-D6FE-40EB-B21D-23509D3B5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E0BF35B9-139D-75CC-0E7A-4D76A6068562}"/>
              </a:ext>
            </a:extLst>
          </p:cNvPr>
          <p:cNvSpPr/>
          <p:nvPr/>
        </p:nvSpPr>
        <p:spPr>
          <a:xfrm rot="7754961">
            <a:off x="13310453" y="354741"/>
            <a:ext cx="3965711" cy="3238371"/>
          </a:xfrm>
          <a:custGeom>
            <a:avLst/>
            <a:gdLst/>
            <a:ahLst/>
            <a:cxnLst/>
            <a:rect l="l" t="t" r="r" b="b"/>
            <a:pathLst>
              <a:path w="4866968" h="4114800">
                <a:moveTo>
                  <a:pt x="0" y="0"/>
                </a:moveTo>
                <a:lnTo>
                  <a:pt x="4866968" y="0"/>
                </a:lnTo>
                <a:lnTo>
                  <a:pt x="48669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0BF5D0D-9854-3F8D-6C21-D2FE2CAE57D4}"/>
              </a:ext>
            </a:extLst>
          </p:cNvPr>
          <p:cNvSpPr/>
          <p:nvPr/>
        </p:nvSpPr>
        <p:spPr>
          <a:xfrm rot="983008">
            <a:off x="15173541" y="6062066"/>
            <a:ext cx="2783101" cy="4114800"/>
          </a:xfrm>
          <a:custGeom>
            <a:avLst/>
            <a:gdLst/>
            <a:ahLst/>
            <a:cxnLst/>
            <a:rect l="l" t="t" r="r" b="b"/>
            <a:pathLst>
              <a:path w="2783101" h="4114800">
                <a:moveTo>
                  <a:pt x="0" y="0"/>
                </a:moveTo>
                <a:lnTo>
                  <a:pt x="2783101" y="0"/>
                </a:lnTo>
                <a:lnTo>
                  <a:pt x="27831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DE616ED2-EDF9-C70B-8064-37842DBC977A}"/>
              </a:ext>
            </a:extLst>
          </p:cNvPr>
          <p:cNvSpPr txBox="1"/>
          <p:nvPr/>
        </p:nvSpPr>
        <p:spPr>
          <a:xfrm>
            <a:off x="8382000" y="3418842"/>
            <a:ext cx="6819900" cy="5892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10"/>
              </a:lnSpc>
            </a:pPr>
            <a:r>
              <a:rPr lang="hr-HR" sz="6000" dirty="0">
                <a:solidFill>
                  <a:srgbClr val="6E9277"/>
                </a:solidFill>
                <a:latin typeface="Sniglet"/>
                <a:ea typeface="Sniglet"/>
                <a:cs typeface="Sniglet"/>
                <a:sym typeface="Sniglet"/>
              </a:rPr>
              <a:t>Djeca s veseljem biraju sadnicu koju žele posaditi, rade rupicu u zemlji te je na kraju stavljaju u zemlju.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3F53A249-7C5C-9AEC-1B43-05AB1179E676}"/>
              </a:ext>
            </a:extLst>
          </p:cNvPr>
          <p:cNvSpPr txBox="1"/>
          <p:nvPr/>
        </p:nvSpPr>
        <p:spPr>
          <a:xfrm>
            <a:off x="1449202" y="123899"/>
            <a:ext cx="12831292" cy="6848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835"/>
              </a:lnSpc>
            </a:pPr>
            <a:r>
              <a:rPr lang="hr-HR" sz="17000" dirty="0">
                <a:solidFill>
                  <a:srgbClr val="6E9277"/>
                </a:solidFill>
                <a:latin typeface="Marykate"/>
                <a:ea typeface="Marykate"/>
                <a:cs typeface="Marykate"/>
                <a:sym typeface="Marykate"/>
              </a:rPr>
              <a:t>Sadnja sadnica</a:t>
            </a:r>
          </a:p>
          <a:p>
            <a:pPr algn="ctr">
              <a:lnSpc>
                <a:spcPts val="17835"/>
              </a:lnSpc>
            </a:pPr>
            <a:endParaRPr lang="hr-HR" sz="17000" dirty="0">
              <a:solidFill>
                <a:srgbClr val="6E9277"/>
              </a:solidFill>
              <a:latin typeface="Marykate"/>
              <a:ea typeface="Marykate"/>
              <a:cs typeface="Marykate"/>
              <a:sym typeface="Marykate"/>
            </a:endParaRPr>
          </a:p>
          <a:p>
            <a:pPr algn="ctr">
              <a:lnSpc>
                <a:spcPts val="17835"/>
              </a:lnSpc>
            </a:pPr>
            <a:endParaRPr lang="en-US" sz="18199" dirty="0">
              <a:solidFill>
                <a:srgbClr val="6E9277"/>
              </a:solidFill>
              <a:latin typeface="Marykate"/>
              <a:ea typeface="Marykate"/>
              <a:cs typeface="Marykate"/>
              <a:sym typeface="Marykate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8E121CCF-F00E-E0BC-CE76-093FAC7A5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4815"/>
          <a:stretch>
            <a:fillRect/>
          </a:stretch>
        </p:blipFill>
        <p:spPr>
          <a:xfrm>
            <a:off x="19050" y="2228850"/>
            <a:ext cx="7715250" cy="80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22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D0D8E-A5B6-5DC0-D079-34DB87EF2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0938D106-46AD-0607-2C9C-EAFE9415E8B8}"/>
              </a:ext>
            </a:extLst>
          </p:cNvPr>
          <p:cNvGrpSpPr/>
          <p:nvPr/>
        </p:nvGrpSpPr>
        <p:grpSpPr>
          <a:xfrm>
            <a:off x="1843798" y="1217697"/>
            <a:ext cx="14600405" cy="7851605"/>
            <a:chOff x="0" y="0"/>
            <a:chExt cx="3845374" cy="2067912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D5B3F0A-6D44-F1D0-22D9-0260E507504F}"/>
                </a:ext>
              </a:extLst>
            </p:cNvPr>
            <p:cNvSpPr/>
            <p:nvPr/>
          </p:nvSpPr>
          <p:spPr>
            <a:xfrm>
              <a:off x="0" y="0"/>
              <a:ext cx="3845374" cy="2067913"/>
            </a:xfrm>
            <a:custGeom>
              <a:avLst/>
              <a:gdLst/>
              <a:ahLst/>
              <a:cxnLst/>
              <a:rect l="l" t="t" r="r" b="b"/>
              <a:pathLst>
                <a:path w="3845374" h="2067913">
                  <a:moveTo>
                    <a:pt x="27043" y="0"/>
                  </a:moveTo>
                  <a:lnTo>
                    <a:pt x="3818331" y="0"/>
                  </a:lnTo>
                  <a:cubicBezTo>
                    <a:pt x="3833267" y="0"/>
                    <a:pt x="3845374" y="12108"/>
                    <a:pt x="3845374" y="27043"/>
                  </a:cubicBezTo>
                  <a:lnTo>
                    <a:pt x="3845374" y="2040870"/>
                  </a:lnTo>
                  <a:cubicBezTo>
                    <a:pt x="3845374" y="2055805"/>
                    <a:pt x="3833267" y="2067913"/>
                    <a:pt x="3818331" y="2067913"/>
                  </a:cubicBezTo>
                  <a:lnTo>
                    <a:pt x="27043" y="2067913"/>
                  </a:lnTo>
                  <a:cubicBezTo>
                    <a:pt x="12108" y="2067913"/>
                    <a:pt x="0" y="2055805"/>
                    <a:pt x="0" y="2040870"/>
                  </a:cubicBezTo>
                  <a:lnTo>
                    <a:pt x="0" y="27043"/>
                  </a:lnTo>
                  <a:cubicBezTo>
                    <a:pt x="0" y="12108"/>
                    <a:pt x="12108" y="0"/>
                    <a:pt x="2704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883F232-E1C4-5250-171E-DC18D398041E}"/>
                </a:ext>
              </a:extLst>
            </p:cNvPr>
            <p:cNvSpPr txBox="1"/>
            <p:nvPr/>
          </p:nvSpPr>
          <p:spPr>
            <a:xfrm>
              <a:off x="0" y="-38100"/>
              <a:ext cx="3845374" cy="2106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3" name="Slika 12">
            <a:extLst>
              <a:ext uri="{FF2B5EF4-FFF2-40B4-BE49-F238E27FC236}">
                <a16:creationId xmlns:a16="http://schemas.microsoft.com/office/drawing/2014/main" id="{FB55B3E0-5F01-CF0F-63FD-295BA756F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" t="26852"/>
          <a:stretch>
            <a:fillRect/>
          </a:stretch>
        </p:blipFill>
        <p:spPr>
          <a:xfrm>
            <a:off x="228600" y="526991"/>
            <a:ext cx="9136233" cy="9233018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1797CAAA-AF4A-4E8A-E124-4D092ABCA5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>
            <a:fillRect/>
          </a:stretch>
        </p:blipFill>
        <p:spPr>
          <a:xfrm>
            <a:off x="9906000" y="438150"/>
            <a:ext cx="7856368" cy="941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91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33D3C-4F08-D09A-8758-0B250E89B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5C993EF-EA09-B781-334B-F843870C3F51}"/>
              </a:ext>
            </a:extLst>
          </p:cNvPr>
          <p:cNvSpPr/>
          <p:nvPr/>
        </p:nvSpPr>
        <p:spPr>
          <a:xfrm rot="5400000">
            <a:off x="13689985" y="1412712"/>
            <a:ext cx="6339328" cy="4114800"/>
          </a:xfrm>
          <a:custGeom>
            <a:avLst/>
            <a:gdLst/>
            <a:ahLst/>
            <a:cxnLst/>
            <a:rect l="l" t="t" r="r" b="b"/>
            <a:pathLst>
              <a:path w="6339328" h="4114800">
                <a:moveTo>
                  <a:pt x="0" y="0"/>
                </a:moveTo>
                <a:lnTo>
                  <a:pt x="6339328" y="0"/>
                </a:lnTo>
                <a:lnTo>
                  <a:pt x="63393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C871928-2188-FD49-AD94-F3DA4F5FA5A3}"/>
              </a:ext>
            </a:extLst>
          </p:cNvPr>
          <p:cNvSpPr/>
          <p:nvPr/>
        </p:nvSpPr>
        <p:spPr>
          <a:xfrm>
            <a:off x="0" y="6172200"/>
            <a:ext cx="4866968" cy="4114800"/>
          </a:xfrm>
          <a:custGeom>
            <a:avLst/>
            <a:gdLst/>
            <a:ahLst/>
            <a:cxnLst/>
            <a:rect l="l" t="t" r="r" b="b"/>
            <a:pathLst>
              <a:path w="4866968" h="4114800">
                <a:moveTo>
                  <a:pt x="0" y="0"/>
                </a:moveTo>
                <a:lnTo>
                  <a:pt x="4866968" y="0"/>
                </a:lnTo>
                <a:lnTo>
                  <a:pt x="48669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0F4CAF8-F785-C715-B55E-B81245C094ED}"/>
              </a:ext>
            </a:extLst>
          </p:cNvPr>
          <p:cNvSpPr/>
          <p:nvPr/>
        </p:nvSpPr>
        <p:spPr>
          <a:xfrm rot="-2902897">
            <a:off x="-2243904" y="1168016"/>
            <a:ext cx="6035040" cy="4114800"/>
          </a:xfrm>
          <a:custGeom>
            <a:avLst/>
            <a:gdLst/>
            <a:ahLst/>
            <a:cxnLst/>
            <a:rect l="l" t="t" r="r" b="b"/>
            <a:pathLst>
              <a:path w="6035040" h="4114800">
                <a:moveTo>
                  <a:pt x="0" y="0"/>
                </a:moveTo>
                <a:lnTo>
                  <a:pt x="6035040" y="0"/>
                </a:lnTo>
                <a:lnTo>
                  <a:pt x="60350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302EAC8-1C60-84CB-46F4-55EAC2CC287C}"/>
              </a:ext>
            </a:extLst>
          </p:cNvPr>
          <p:cNvSpPr/>
          <p:nvPr/>
        </p:nvSpPr>
        <p:spPr>
          <a:xfrm rot="983008">
            <a:off x="15133881" y="6579271"/>
            <a:ext cx="2783101" cy="4114800"/>
          </a:xfrm>
          <a:custGeom>
            <a:avLst/>
            <a:gdLst/>
            <a:ahLst/>
            <a:cxnLst/>
            <a:rect l="l" t="t" r="r" b="b"/>
            <a:pathLst>
              <a:path w="2783101" h="4114800">
                <a:moveTo>
                  <a:pt x="0" y="0"/>
                </a:moveTo>
                <a:lnTo>
                  <a:pt x="2783101" y="0"/>
                </a:lnTo>
                <a:lnTo>
                  <a:pt x="27831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003B7E1D-A128-C198-254E-947E5530BC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6" t="10739" r="9506"/>
          <a:stretch>
            <a:fillRect/>
          </a:stretch>
        </p:blipFill>
        <p:spPr>
          <a:xfrm>
            <a:off x="1451719" y="300448"/>
            <a:ext cx="6356550" cy="9414463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9798C551-A93D-E461-A0C8-FED1065FBC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t="4515"/>
          <a:stretch>
            <a:fillRect/>
          </a:stretch>
        </p:blipFill>
        <p:spPr>
          <a:xfrm>
            <a:off x="8157299" y="300448"/>
            <a:ext cx="6777901" cy="941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35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9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658894" y="1386843"/>
            <a:ext cx="14600405" cy="7851605"/>
            <a:chOff x="0" y="0"/>
            <a:chExt cx="3845374" cy="20679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45374" cy="2067913"/>
            </a:xfrm>
            <a:custGeom>
              <a:avLst/>
              <a:gdLst/>
              <a:ahLst/>
              <a:cxnLst/>
              <a:rect l="l" t="t" r="r" b="b"/>
              <a:pathLst>
                <a:path w="3845374" h="2067913">
                  <a:moveTo>
                    <a:pt x="27043" y="0"/>
                  </a:moveTo>
                  <a:lnTo>
                    <a:pt x="3818331" y="0"/>
                  </a:lnTo>
                  <a:cubicBezTo>
                    <a:pt x="3833267" y="0"/>
                    <a:pt x="3845374" y="12108"/>
                    <a:pt x="3845374" y="27043"/>
                  </a:cubicBezTo>
                  <a:lnTo>
                    <a:pt x="3845374" y="2040870"/>
                  </a:lnTo>
                  <a:cubicBezTo>
                    <a:pt x="3845374" y="2055805"/>
                    <a:pt x="3833267" y="2067913"/>
                    <a:pt x="3818331" y="2067913"/>
                  </a:cubicBezTo>
                  <a:lnTo>
                    <a:pt x="27043" y="2067913"/>
                  </a:lnTo>
                  <a:cubicBezTo>
                    <a:pt x="12108" y="2067913"/>
                    <a:pt x="0" y="2055805"/>
                    <a:pt x="0" y="2040870"/>
                  </a:cubicBezTo>
                  <a:lnTo>
                    <a:pt x="0" y="27043"/>
                  </a:lnTo>
                  <a:cubicBezTo>
                    <a:pt x="0" y="12108"/>
                    <a:pt x="12108" y="0"/>
                    <a:pt x="2704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845374" cy="2106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2195536"/>
            <a:ext cx="17487899" cy="4181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835"/>
              </a:lnSpc>
            </a:pPr>
            <a:r>
              <a:rPr lang="hr-HR" sz="11000" dirty="0">
                <a:solidFill>
                  <a:srgbClr val="6E9277"/>
                </a:solidFill>
                <a:latin typeface="Marykate"/>
                <a:ea typeface="Marykate"/>
                <a:cs typeface="Marykate"/>
                <a:sym typeface="Marykate"/>
              </a:rPr>
              <a:t>Briga o sadnicama-zalijevanje</a:t>
            </a:r>
          </a:p>
          <a:p>
            <a:pPr algn="ctr">
              <a:lnSpc>
                <a:spcPts val="17835"/>
              </a:lnSpc>
            </a:pPr>
            <a:endParaRPr lang="en-US" sz="7200" dirty="0">
              <a:solidFill>
                <a:srgbClr val="6E9277"/>
              </a:solidFill>
              <a:latin typeface="Marykate"/>
              <a:ea typeface="Marykate"/>
              <a:cs typeface="Marykate"/>
              <a:sym typeface="Marykate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FB0E524F-FDA4-A6EA-0423-5A77CD1BB158}"/>
              </a:ext>
            </a:extLst>
          </p:cNvPr>
          <p:cNvSpPr txBox="1"/>
          <p:nvPr/>
        </p:nvSpPr>
        <p:spPr>
          <a:xfrm>
            <a:off x="3657600" y="4480604"/>
            <a:ext cx="12985499" cy="3610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98"/>
              </a:lnSpc>
            </a:pPr>
            <a:r>
              <a:rPr lang="hr-HR" sz="5500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Djeca samostalno zalijevaju svoj vrt te promatraju što je naraslo, a što uvenulo. Na taj način uče brinuti o biljkama i upoznaju prirodne procese rasta.</a:t>
            </a: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5DC77C75-BDA1-B35B-FAA8-AD6013CA42E2}"/>
              </a:ext>
            </a:extLst>
          </p:cNvPr>
          <p:cNvSpPr/>
          <p:nvPr/>
        </p:nvSpPr>
        <p:spPr>
          <a:xfrm>
            <a:off x="16143025" y="266700"/>
            <a:ext cx="2125925" cy="2752007"/>
          </a:xfrm>
          <a:custGeom>
            <a:avLst/>
            <a:gdLst/>
            <a:ahLst/>
            <a:cxnLst/>
            <a:rect l="l" t="t" r="r" b="b"/>
            <a:pathLst>
              <a:path w="2125925" h="2752007">
                <a:moveTo>
                  <a:pt x="0" y="0"/>
                </a:moveTo>
                <a:lnTo>
                  <a:pt x="2125925" y="0"/>
                </a:lnTo>
                <a:lnTo>
                  <a:pt x="2125925" y="2752006"/>
                </a:lnTo>
                <a:lnTo>
                  <a:pt x="0" y="2752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E0C327CD-F4E3-656A-5963-BEBF35919201}"/>
              </a:ext>
            </a:extLst>
          </p:cNvPr>
          <p:cNvSpPr/>
          <p:nvPr/>
        </p:nvSpPr>
        <p:spPr>
          <a:xfrm rot="739451">
            <a:off x="335704" y="4870919"/>
            <a:ext cx="3337892" cy="2771369"/>
          </a:xfrm>
          <a:custGeom>
            <a:avLst/>
            <a:gdLst/>
            <a:ahLst/>
            <a:cxnLst/>
            <a:rect l="l" t="t" r="r" b="b"/>
            <a:pathLst>
              <a:path w="3337892" h="2771369">
                <a:moveTo>
                  <a:pt x="0" y="0"/>
                </a:moveTo>
                <a:lnTo>
                  <a:pt x="3337892" y="0"/>
                </a:lnTo>
                <a:lnTo>
                  <a:pt x="3337892" y="2771369"/>
                </a:lnTo>
                <a:lnTo>
                  <a:pt x="0" y="2771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87"/>
            </a:stretch>
          </a:blipFill>
        </p:spPr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DB94F4B3-9185-6751-6D85-D83BA5C43659}"/>
              </a:ext>
            </a:extLst>
          </p:cNvPr>
          <p:cNvSpPr/>
          <p:nvPr/>
        </p:nvSpPr>
        <p:spPr>
          <a:xfrm>
            <a:off x="0" y="38008"/>
            <a:ext cx="3173852" cy="3118310"/>
          </a:xfrm>
          <a:custGeom>
            <a:avLst/>
            <a:gdLst/>
            <a:ahLst/>
            <a:cxnLst/>
            <a:rect l="l" t="t" r="r" b="b"/>
            <a:pathLst>
              <a:path w="3173852" h="3118310">
                <a:moveTo>
                  <a:pt x="0" y="0"/>
                </a:moveTo>
                <a:lnTo>
                  <a:pt x="3173852" y="0"/>
                </a:lnTo>
                <a:lnTo>
                  <a:pt x="3173852" y="3118310"/>
                </a:lnTo>
                <a:lnTo>
                  <a:pt x="0" y="3118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8D923-9CFA-43E3-6D12-58193FAC6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>
            <a:extLst>
              <a:ext uri="{FF2B5EF4-FFF2-40B4-BE49-F238E27FC236}">
                <a16:creationId xmlns:a16="http://schemas.microsoft.com/office/drawing/2014/main" id="{962D0032-5F13-A4AD-EA20-07937D968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>
          <a:xfrm>
            <a:off x="685800" y="857250"/>
            <a:ext cx="7715250" cy="8572500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228F527B-5D58-C71D-ADA2-CCA3E38564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2" y="215900"/>
            <a:ext cx="7391400" cy="98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52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AD358B15-D180-3FD5-3AA2-79597A8EE5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7"/>
          <a:stretch>
            <a:fillRect/>
          </a:stretch>
        </p:blipFill>
        <p:spPr>
          <a:xfrm>
            <a:off x="12039600" y="723900"/>
            <a:ext cx="6019800" cy="92456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A80F050-B92D-23F3-E758-1311E8D1A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t="12037"/>
          <a:stretch>
            <a:fillRect/>
          </a:stretch>
        </p:blipFill>
        <p:spPr>
          <a:xfrm>
            <a:off x="0" y="723900"/>
            <a:ext cx="5734050" cy="92456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3CDAE91D-6D43-3F9F-DBEB-D94D794C7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0"/>
          <a:stretch>
            <a:fillRect/>
          </a:stretch>
        </p:blipFill>
        <p:spPr>
          <a:xfrm>
            <a:off x="5029200" y="990600"/>
            <a:ext cx="7715250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91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6B525214-FE2C-7855-A9A6-9A70FF8071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4"/>
          <a:stretch>
            <a:fillRect/>
          </a:stretch>
        </p:blipFill>
        <p:spPr>
          <a:xfrm>
            <a:off x="0" y="-38100"/>
            <a:ext cx="6172200" cy="1028700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38D27E0-F5C6-F53C-76DD-6371432914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t="7407"/>
          <a:stretch>
            <a:fillRect/>
          </a:stretch>
        </p:blipFill>
        <p:spPr>
          <a:xfrm>
            <a:off x="5905500" y="0"/>
            <a:ext cx="6477000" cy="1024890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9D1AB1A2-372C-11A3-6D24-50EDA5E40A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1950" y="19050"/>
            <a:ext cx="647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32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9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843798" y="1217697"/>
            <a:ext cx="14600405" cy="7851605"/>
            <a:chOff x="0" y="0"/>
            <a:chExt cx="3845374" cy="20679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45374" cy="2067913"/>
            </a:xfrm>
            <a:custGeom>
              <a:avLst/>
              <a:gdLst/>
              <a:ahLst/>
              <a:cxnLst/>
              <a:rect l="l" t="t" r="r" b="b"/>
              <a:pathLst>
                <a:path w="3845374" h="2067913">
                  <a:moveTo>
                    <a:pt x="27043" y="0"/>
                  </a:moveTo>
                  <a:lnTo>
                    <a:pt x="3818331" y="0"/>
                  </a:lnTo>
                  <a:cubicBezTo>
                    <a:pt x="3833267" y="0"/>
                    <a:pt x="3845374" y="12108"/>
                    <a:pt x="3845374" y="27043"/>
                  </a:cubicBezTo>
                  <a:lnTo>
                    <a:pt x="3845374" y="2040870"/>
                  </a:lnTo>
                  <a:cubicBezTo>
                    <a:pt x="3845374" y="2055805"/>
                    <a:pt x="3833267" y="2067913"/>
                    <a:pt x="3818331" y="2067913"/>
                  </a:cubicBezTo>
                  <a:lnTo>
                    <a:pt x="27043" y="2067913"/>
                  </a:lnTo>
                  <a:cubicBezTo>
                    <a:pt x="12108" y="2067913"/>
                    <a:pt x="0" y="2055805"/>
                    <a:pt x="0" y="2040870"/>
                  </a:cubicBezTo>
                  <a:lnTo>
                    <a:pt x="0" y="27043"/>
                  </a:lnTo>
                  <a:cubicBezTo>
                    <a:pt x="0" y="12108"/>
                    <a:pt x="12108" y="0"/>
                    <a:pt x="2704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845374" cy="2106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058091" y="1910597"/>
            <a:ext cx="12544779" cy="9130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835"/>
              </a:lnSpc>
            </a:pPr>
            <a:r>
              <a:rPr lang="hr-HR" sz="15000" dirty="0">
                <a:solidFill>
                  <a:srgbClr val="6E9277"/>
                </a:solidFill>
                <a:latin typeface="Marykate"/>
                <a:ea typeface="Marykate"/>
                <a:cs typeface="Marykate"/>
                <a:sym typeface="Marykate"/>
              </a:rPr>
              <a:t>Proces rasta</a:t>
            </a:r>
          </a:p>
          <a:p>
            <a:pPr algn="ctr">
              <a:lnSpc>
                <a:spcPts val="17835"/>
              </a:lnSpc>
            </a:pPr>
            <a:r>
              <a:rPr lang="hr-HR" sz="15000" dirty="0">
                <a:solidFill>
                  <a:srgbClr val="6E9277"/>
                </a:solidFill>
                <a:latin typeface="Marykate"/>
                <a:ea typeface="Marykate"/>
                <a:cs typeface="Marykate"/>
                <a:sym typeface="Marykate"/>
              </a:rPr>
              <a:t>povrća pratili smo sve do prve berbe</a:t>
            </a:r>
          </a:p>
          <a:p>
            <a:pPr algn="ctr">
              <a:lnSpc>
                <a:spcPts val="17835"/>
              </a:lnSpc>
            </a:pPr>
            <a:endParaRPr lang="en-US" sz="18199" dirty="0">
              <a:solidFill>
                <a:srgbClr val="6E9277"/>
              </a:solidFill>
              <a:latin typeface="Marykate"/>
              <a:ea typeface="Marykate"/>
              <a:cs typeface="Marykate"/>
              <a:sym typeface="Marykate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A69F58AE-8154-BFB7-AA0E-40FEFA45A638}"/>
              </a:ext>
            </a:extLst>
          </p:cNvPr>
          <p:cNvSpPr/>
          <p:nvPr/>
        </p:nvSpPr>
        <p:spPr>
          <a:xfrm rot="983008">
            <a:off x="15146955" y="6406695"/>
            <a:ext cx="2783101" cy="4114800"/>
          </a:xfrm>
          <a:custGeom>
            <a:avLst/>
            <a:gdLst/>
            <a:ahLst/>
            <a:cxnLst/>
            <a:rect l="l" t="t" r="r" b="b"/>
            <a:pathLst>
              <a:path w="2783101" h="4114800">
                <a:moveTo>
                  <a:pt x="0" y="0"/>
                </a:moveTo>
                <a:lnTo>
                  <a:pt x="2783101" y="0"/>
                </a:lnTo>
                <a:lnTo>
                  <a:pt x="27831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92FD70FA-8C82-E3EB-DD21-13E16F6D78C1}"/>
              </a:ext>
            </a:extLst>
          </p:cNvPr>
          <p:cNvSpPr/>
          <p:nvPr/>
        </p:nvSpPr>
        <p:spPr>
          <a:xfrm>
            <a:off x="19050" y="6754200"/>
            <a:ext cx="4866968" cy="4114800"/>
          </a:xfrm>
          <a:custGeom>
            <a:avLst/>
            <a:gdLst/>
            <a:ahLst/>
            <a:cxnLst/>
            <a:rect l="l" t="t" r="r" b="b"/>
            <a:pathLst>
              <a:path w="4866968" h="4114800">
                <a:moveTo>
                  <a:pt x="0" y="0"/>
                </a:moveTo>
                <a:lnTo>
                  <a:pt x="4866968" y="0"/>
                </a:lnTo>
                <a:lnTo>
                  <a:pt x="48669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38803C9-25A5-0DA4-24F1-390A2B01B396}"/>
              </a:ext>
            </a:extLst>
          </p:cNvPr>
          <p:cNvSpPr/>
          <p:nvPr/>
        </p:nvSpPr>
        <p:spPr>
          <a:xfrm rot="-1101301">
            <a:off x="325090" y="117094"/>
            <a:ext cx="3037413" cy="4335411"/>
          </a:xfrm>
          <a:custGeom>
            <a:avLst/>
            <a:gdLst/>
            <a:ahLst/>
            <a:cxnLst/>
            <a:rect l="l" t="t" r="r" b="b"/>
            <a:pathLst>
              <a:path w="3422020" h="5100572">
                <a:moveTo>
                  <a:pt x="0" y="0"/>
                </a:moveTo>
                <a:lnTo>
                  <a:pt x="3422020" y="0"/>
                </a:lnTo>
                <a:lnTo>
                  <a:pt x="3422020" y="5100573"/>
                </a:lnTo>
                <a:lnTo>
                  <a:pt x="0" y="5100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7FE7B2C8-B1C1-CA4D-F07B-2828AEF87BF9}"/>
              </a:ext>
            </a:extLst>
          </p:cNvPr>
          <p:cNvSpPr/>
          <p:nvPr/>
        </p:nvSpPr>
        <p:spPr>
          <a:xfrm>
            <a:off x="14199040" y="-146803"/>
            <a:ext cx="4069911" cy="4114800"/>
          </a:xfrm>
          <a:custGeom>
            <a:avLst/>
            <a:gdLst/>
            <a:ahLst/>
            <a:cxnLst/>
            <a:rect l="l" t="t" r="r" b="b"/>
            <a:pathLst>
              <a:path w="4069911" h="4114800">
                <a:moveTo>
                  <a:pt x="0" y="0"/>
                </a:moveTo>
                <a:lnTo>
                  <a:pt x="4069912" y="0"/>
                </a:lnTo>
                <a:lnTo>
                  <a:pt x="4069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B107A-324A-9861-3BF5-EA700C016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FD4D6A46-8835-7212-F75A-AD61146D4C89}"/>
              </a:ext>
            </a:extLst>
          </p:cNvPr>
          <p:cNvGrpSpPr/>
          <p:nvPr/>
        </p:nvGrpSpPr>
        <p:grpSpPr>
          <a:xfrm>
            <a:off x="990600" y="1217697"/>
            <a:ext cx="15453603" cy="7851605"/>
            <a:chOff x="0" y="0"/>
            <a:chExt cx="3845374" cy="2067912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0DAD507-2708-EDDF-FC02-70FD3D863345}"/>
                </a:ext>
              </a:extLst>
            </p:cNvPr>
            <p:cNvSpPr/>
            <p:nvPr/>
          </p:nvSpPr>
          <p:spPr>
            <a:xfrm>
              <a:off x="0" y="0"/>
              <a:ext cx="3845374" cy="2067913"/>
            </a:xfrm>
            <a:custGeom>
              <a:avLst/>
              <a:gdLst/>
              <a:ahLst/>
              <a:cxnLst/>
              <a:rect l="l" t="t" r="r" b="b"/>
              <a:pathLst>
                <a:path w="3845374" h="2067913">
                  <a:moveTo>
                    <a:pt x="27043" y="0"/>
                  </a:moveTo>
                  <a:lnTo>
                    <a:pt x="3818331" y="0"/>
                  </a:lnTo>
                  <a:cubicBezTo>
                    <a:pt x="3833267" y="0"/>
                    <a:pt x="3845374" y="12108"/>
                    <a:pt x="3845374" y="27043"/>
                  </a:cubicBezTo>
                  <a:lnTo>
                    <a:pt x="3845374" y="2040870"/>
                  </a:lnTo>
                  <a:cubicBezTo>
                    <a:pt x="3845374" y="2055805"/>
                    <a:pt x="3833267" y="2067913"/>
                    <a:pt x="3818331" y="2067913"/>
                  </a:cubicBezTo>
                  <a:lnTo>
                    <a:pt x="27043" y="2067913"/>
                  </a:lnTo>
                  <a:cubicBezTo>
                    <a:pt x="12108" y="2067913"/>
                    <a:pt x="0" y="2055805"/>
                    <a:pt x="0" y="2040870"/>
                  </a:cubicBezTo>
                  <a:lnTo>
                    <a:pt x="0" y="27043"/>
                  </a:lnTo>
                  <a:cubicBezTo>
                    <a:pt x="0" y="12108"/>
                    <a:pt x="12108" y="0"/>
                    <a:pt x="2704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E9B9037-845B-A347-8B4E-172D96B0AE4E}"/>
                </a:ext>
              </a:extLst>
            </p:cNvPr>
            <p:cNvSpPr txBox="1"/>
            <p:nvPr/>
          </p:nvSpPr>
          <p:spPr>
            <a:xfrm>
              <a:off x="0" y="-38100"/>
              <a:ext cx="3845374" cy="2106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" name="Slika 9">
            <a:extLst>
              <a:ext uri="{FF2B5EF4-FFF2-40B4-BE49-F238E27FC236}">
                <a16:creationId xmlns:a16="http://schemas.microsoft.com/office/drawing/2014/main" id="{D77CEEB9-EF99-8D3D-CC7B-E836EB40A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71450"/>
            <a:ext cx="7458075" cy="9944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387809-1F44-14C8-5D6D-DE442CDA7062}"/>
              </a:ext>
            </a:extLst>
          </p:cNvPr>
          <p:cNvSpPr txBox="1"/>
          <p:nvPr/>
        </p:nvSpPr>
        <p:spPr>
          <a:xfrm>
            <a:off x="1143000" y="1517058"/>
            <a:ext cx="8314043" cy="7252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98"/>
              </a:lnSpc>
            </a:pPr>
            <a:r>
              <a:rPr lang="hr-HR" sz="5500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Prva nam je narasla salata. Djeca su je samostalno brala te kasnije konzumirala. Nakon prvog branja, djeca primjećuju kako salata i dalje raste pa je beremo još dva puta.</a:t>
            </a:r>
          </a:p>
        </p:txBody>
      </p:sp>
    </p:spTree>
    <p:extLst>
      <p:ext uri="{BB962C8B-B14F-4D97-AF65-F5344CB8AC3E}">
        <p14:creationId xmlns:p14="http://schemas.microsoft.com/office/powerpoint/2010/main" val="188021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9006" y="5714557"/>
            <a:ext cx="4069911" cy="4114800"/>
          </a:xfrm>
          <a:custGeom>
            <a:avLst/>
            <a:gdLst/>
            <a:ahLst/>
            <a:cxnLst/>
            <a:rect l="l" t="t" r="r" b="b"/>
            <a:pathLst>
              <a:path w="4069911" h="4114800">
                <a:moveTo>
                  <a:pt x="0" y="0"/>
                </a:moveTo>
                <a:lnTo>
                  <a:pt x="4069911" y="0"/>
                </a:lnTo>
                <a:lnTo>
                  <a:pt x="40699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12566" y="398267"/>
            <a:ext cx="4693467" cy="4745233"/>
          </a:xfrm>
          <a:custGeom>
            <a:avLst/>
            <a:gdLst/>
            <a:ahLst/>
            <a:cxnLst/>
            <a:rect l="l" t="t" r="r" b="b"/>
            <a:pathLst>
              <a:path w="4693467" h="4745233">
                <a:moveTo>
                  <a:pt x="0" y="0"/>
                </a:moveTo>
                <a:lnTo>
                  <a:pt x="4693468" y="0"/>
                </a:lnTo>
                <a:lnTo>
                  <a:pt x="4693468" y="4745233"/>
                </a:lnTo>
                <a:lnTo>
                  <a:pt x="0" y="4745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06861" y="5714557"/>
            <a:ext cx="4866968" cy="4114800"/>
          </a:xfrm>
          <a:custGeom>
            <a:avLst/>
            <a:gdLst/>
            <a:ahLst/>
            <a:cxnLst/>
            <a:rect l="l" t="t" r="r" b="b"/>
            <a:pathLst>
              <a:path w="4866968" h="4114800">
                <a:moveTo>
                  <a:pt x="0" y="0"/>
                </a:moveTo>
                <a:lnTo>
                  <a:pt x="4866968" y="0"/>
                </a:lnTo>
                <a:lnTo>
                  <a:pt x="48669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082438" y="713483"/>
            <a:ext cx="4222276" cy="4114800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43798" y="1217697"/>
            <a:ext cx="14600405" cy="7851605"/>
            <a:chOff x="0" y="0"/>
            <a:chExt cx="3845374" cy="20679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45374" cy="2067913"/>
            </a:xfrm>
            <a:custGeom>
              <a:avLst/>
              <a:gdLst/>
              <a:ahLst/>
              <a:cxnLst/>
              <a:rect l="l" t="t" r="r" b="b"/>
              <a:pathLst>
                <a:path w="3845374" h="2067913">
                  <a:moveTo>
                    <a:pt x="27043" y="0"/>
                  </a:moveTo>
                  <a:lnTo>
                    <a:pt x="3818331" y="0"/>
                  </a:lnTo>
                  <a:cubicBezTo>
                    <a:pt x="3833267" y="0"/>
                    <a:pt x="3845374" y="12108"/>
                    <a:pt x="3845374" y="27043"/>
                  </a:cubicBezTo>
                  <a:lnTo>
                    <a:pt x="3845374" y="2040870"/>
                  </a:lnTo>
                  <a:cubicBezTo>
                    <a:pt x="3845374" y="2055805"/>
                    <a:pt x="3833267" y="2067913"/>
                    <a:pt x="3818331" y="2067913"/>
                  </a:cubicBezTo>
                  <a:lnTo>
                    <a:pt x="27043" y="2067913"/>
                  </a:lnTo>
                  <a:cubicBezTo>
                    <a:pt x="12108" y="2067913"/>
                    <a:pt x="0" y="2055805"/>
                    <a:pt x="0" y="2040870"/>
                  </a:cubicBezTo>
                  <a:lnTo>
                    <a:pt x="0" y="27043"/>
                  </a:lnTo>
                  <a:cubicBezTo>
                    <a:pt x="0" y="12108"/>
                    <a:pt x="12108" y="0"/>
                    <a:pt x="2704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845374" cy="2106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816751" y="1467939"/>
            <a:ext cx="10418902" cy="720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8"/>
              </a:lnSpc>
            </a:pPr>
            <a:r>
              <a:rPr lang="hr-HR" sz="4200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Cilj projekta:</a:t>
            </a:r>
          </a:p>
          <a:p>
            <a:pPr algn="ctr">
              <a:lnSpc>
                <a:spcPts val="7098"/>
              </a:lnSpc>
            </a:pPr>
            <a:r>
              <a:rPr lang="hr-HR" sz="4200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Omogućiti djeci neposredno iskustvo uzgoja povrća kroz sadnju, njegu i promatranje rasta biljaka u gredicama kako bi razvila svijest o važnosti zdrave prehrane, očuvanja prirode, odgovornosti, strpljenja i zajedničkog rada te upoznala put hrane od uzgoja do stola.</a:t>
            </a:r>
            <a:endParaRPr lang="en-US" sz="4200" dirty="0">
              <a:solidFill>
                <a:srgbClr val="C85103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A9B02-3912-7C0A-1645-D32871A1D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1F4B9C0A-9C53-449B-7DB4-E1EFC68DC77D}"/>
              </a:ext>
            </a:extLst>
          </p:cNvPr>
          <p:cNvGrpSpPr/>
          <p:nvPr/>
        </p:nvGrpSpPr>
        <p:grpSpPr>
          <a:xfrm>
            <a:off x="1843798" y="1217697"/>
            <a:ext cx="14600405" cy="7851605"/>
            <a:chOff x="0" y="0"/>
            <a:chExt cx="3845374" cy="2067912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26A007C-9B47-3FC5-B801-51FC747A215D}"/>
                </a:ext>
              </a:extLst>
            </p:cNvPr>
            <p:cNvSpPr/>
            <p:nvPr/>
          </p:nvSpPr>
          <p:spPr>
            <a:xfrm>
              <a:off x="0" y="0"/>
              <a:ext cx="3845374" cy="2067913"/>
            </a:xfrm>
            <a:custGeom>
              <a:avLst/>
              <a:gdLst/>
              <a:ahLst/>
              <a:cxnLst/>
              <a:rect l="l" t="t" r="r" b="b"/>
              <a:pathLst>
                <a:path w="3845374" h="2067913">
                  <a:moveTo>
                    <a:pt x="27043" y="0"/>
                  </a:moveTo>
                  <a:lnTo>
                    <a:pt x="3818331" y="0"/>
                  </a:lnTo>
                  <a:cubicBezTo>
                    <a:pt x="3833267" y="0"/>
                    <a:pt x="3845374" y="12108"/>
                    <a:pt x="3845374" y="27043"/>
                  </a:cubicBezTo>
                  <a:lnTo>
                    <a:pt x="3845374" y="2040870"/>
                  </a:lnTo>
                  <a:cubicBezTo>
                    <a:pt x="3845374" y="2055805"/>
                    <a:pt x="3833267" y="2067913"/>
                    <a:pt x="3818331" y="2067913"/>
                  </a:cubicBezTo>
                  <a:lnTo>
                    <a:pt x="27043" y="2067913"/>
                  </a:lnTo>
                  <a:cubicBezTo>
                    <a:pt x="12108" y="2067913"/>
                    <a:pt x="0" y="2055805"/>
                    <a:pt x="0" y="2040870"/>
                  </a:cubicBezTo>
                  <a:lnTo>
                    <a:pt x="0" y="27043"/>
                  </a:lnTo>
                  <a:cubicBezTo>
                    <a:pt x="0" y="12108"/>
                    <a:pt x="12108" y="0"/>
                    <a:pt x="2704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F753496-591E-0EBD-93DE-E8626FE6837D}"/>
                </a:ext>
              </a:extLst>
            </p:cNvPr>
            <p:cNvSpPr txBox="1"/>
            <p:nvPr/>
          </p:nvSpPr>
          <p:spPr>
            <a:xfrm>
              <a:off x="0" y="-38100"/>
              <a:ext cx="3845374" cy="2106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102DF94E-13C2-992A-991F-878D60A0AB7C}"/>
              </a:ext>
            </a:extLst>
          </p:cNvPr>
          <p:cNvSpPr txBox="1"/>
          <p:nvPr/>
        </p:nvSpPr>
        <p:spPr>
          <a:xfrm>
            <a:off x="8305800" y="1714500"/>
            <a:ext cx="8907637" cy="4565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35"/>
              </a:lnSpc>
            </a:pPr>
            <a:r>
              <a:rPr lang="hr-HR" sz="18199" dirty="0">
                <a:solidFill>
                  <a:srgbClr val="6E9277"/>
                </a:solidFill>
                <a:latin typeface="Marykate"/>
                <a:ea typeface="Marykate"/>
                <a:cs typeface="Marykate"/>
                <a:sym typeface="Marykate"/>
              </a:rPr>
              <a:t>KUŠANJE SALATE</a:t>
            </a:r>
            <a:endParaRPr lang="en-US" sz="18199" dirty="0">
              <a:solidFill>
                <a:srgbClr val="6E9277"/>
              </a:solidFill>
              <a:latin typeface="Marykate"/>
              <a:ea typeface="Marykate"/>
              <a:cs typeface="Marykate"/>
              <a:sym typeface="Marykate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81391B5B-AFE8-BA62-1F50-0916EAE06D3A}"/>
              </a:ext>
            </a:extLst>
          </p:cNvPr>
          <p:cNvSpPr txBox="1"/>
          <p:nvPr/>
        </p:nvSpPr>
        <p:spPr>
          <a:xfrm>
            <a:off x="2780556" y="7584452"/>
            <a:ext cx="13106400" cy="1789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98"/>
              </a:lnSpc>
            </a:pPr>
            <a:r>
              <a:rPr lang="hr-HR" sz="5500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Djeca su sa zadovoljstvom jela salatu koju su sami proizveli.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B5EB283A-9B2B-040B-45F3-003BC88FBBCB}"/>
              </a:ext>
            </a:extLst>
          </p:cNvPr>
          <p:cNvSpPr/>
          <p:nvPr/>
        </p:nvSpPr>
        <p:spPr>
          <a:xfrm rot="6085386" flipH="1" flipV="1">
            <a:off x="-44202" y="7222402"/>
            <a:ext cx="2824758" cy="2910871"/>
          </a:xfrm>
          <a:custGeom>
            <a:avLst/>
            <a:gdLst/>
            <a:ahLst/>
            <a:cxnLst/>
            <a:rect l="l" t="t" r="r" b="b"/>
            <a:pathLst>
              <a:path w="2824758" h="2910871">
                <a:moveTo>
                  <a:pt x="2824758" y="2910872"/>
                </a:moveTo>
                <a:lnTo>
                  <a:pt x="0" y="2910872"/>
                </a:lnTo>
                <a:lnTo>
                  <a:pt x="0" y="0"/>
                </a:lnTo>
                <a:lnTo>
                  <a:pt x="2824758" y="0"/>
                </a:lnTo>
                <a:lnTo>
                  <a:pt x="2824758" y="291087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B25FF346-9D1C-6B3E-D23F-AE7E35E39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26"/>
          <a:stretch>
            <a:fillRect/>
          </a:stretch>
        </p:blipFill>
        <p:spPr>
          <a:xfrm>
            <a:off x="-44202" y="86201"/>
            <a:ext cx="7715250" cy="7105650"/>
          </a:xfrm>
          <a:prstGeom prst="rect">
            <a:avLst/>
          </a:prstGeom>
        </p:spPr>
      </p:pic>
      <p:sp>
        <p:nvSpPr>
          <p:cNvPr id="14" name="Freeform 11">
            <a:extLst>
              <a:ext uri="{FF2B5EF4-FFF2-40B4-BE49-F238E27FC236}">
                <a16:creationId xmlns:a16="http://schemas.microsoft.com/office/drawing/2014/main" id="{E36EBEFE-A5DB-39DA-36F6-73E6C5966AF6}"/>
              </a:ext>
            </a:extLst>
          </p:cNvPr>
          <p:cNvSpPr/>
          <p:nvPr/>
        </p:nvSpPr>
        <p:spPr>
          <a:xfrm rot="9639826" flipH="1" flipV="1">
            <a:off x="15397391" y="4236885"/>
            <a:ext cx="2824758" cy="2910871"/>
          </a:xfrm>
          <a:custGeom>
            <a:avLst/>
            <a:gdLst/>
            <a:ahLst/>
            <a:cxnLst/>
            <a:rect l="l" t="t" r="r" b="b"/>
            <a:pathLst>
              <a:path w="2824758" h="2910871">
                <a:moveTo>
                  <a:pt x="2824758" y="2910872"/>
                </a:moveTo>
                <a:lnTo>
                  <a:pt x="0" y="2910872"/>
                </a:lnTo>
                <a:lnTo>
                  <a:pt x="0" y="0"/>
                </a:lnTo>
                <a:lnTo>
                  <a:pt x="2824758" y="0"/>
                </a:lnTo>
                <a:lnTo>
                  <a:pt x="2824758" y="291087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06166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455E2-0AB7-A3CE-C7DF-1C2A1DCC1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:a16="http://schemas.microsoft.com/office/drawing/2014/main" id="{FFE450C8-25BD-FC03-EAB4-5643944298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5"/>
          <a:stretch>
            <a:fillRect/>
          </a:stretch>
        </p:blipFill>
        <p:spPr>
          <a:xfrm>
            <a:off x="8991600" y="582398"/>
            <a:ext cx="9056138" cy="9704602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608D9895-1EC8-9610-3FDA-478CF0D09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2" t="27779" b="4814"/>
          <a:stretch>
            <a:fillRect/>
          </a:stretch>
        </p:blipFill>
        <p:spPr>
          <a:xfrm>
            <a:off x="209550" y="0"/>
            <a:ext cx="8763000" cy="893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70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6230266-844E-B511-6358-84281E7E47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>
            <a:fillRect/>
          </a:stretch>
        </p:blipFill>
        <p:spPr>
          <a:xfrm>
            <a:off x="533401" y="452451"/>
            <a:ext cx="8001000" cy="948266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1D379AC-9F60-9ED5-C838-E8224B4130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1"/>
          <a:stretch>
            <a:fillRect/>
          </a:stretch>
        </p:blipFill>
        <p:spPr>
          <a:xfrm>
            <a:off x="9906000" y="452451"/>
            <a:ext cx="7829548" cy="944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20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2055EE5-10F6-6454-ABAF-5D3414C8A6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r="15432"/>
          <a:stretch>
            <a:fillRect/>
          </a:stretch>
        </p:blipFill>
        <p:spPr>
          <a:xfrm>
            <a:off x="533400" y="173702"/>
            <a:ext cx="8001000" cy="993959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8916A54-1B04-CB59-10A7-509FCA102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/>
          <a:stretch>
            <a:fillRect/>
          </a:stretch>
        </p:blipFill>
        <p:spPr>
          <a:xfrm>
            <a:off x="9296400" y="173702"/>
            <a:ext cx="8458200" cy="993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61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2B39F-B4DE-238A-4C37-64E6E3D72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C2D6CB77-89B3-0F95-1414-08ACC09BC4CA}"/>
              </a:ext>
            </a:extLst>
          </p:cNvPr>
          <p:cNvGrpSpPr/>
          <p:nvPr/>
        </p:nvGrpSpPr>
        <p:grpSpPr>
          <a:xfrm>
            <a:off x="1843797" y="1101895"/>
            <a:ext cx="14600405" cy="7851605"/>
            <a:chOff x="0" y="0"/>
            <a:chExt cx="3845374" cy="206791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1FBC55D-7417-5065-656E-36D6937BA86D}"/>
                </a:ext>
              </a:extLst>
            </p:cNvPr>
            <p:cNvSpPr/>
            <p:nvPr/>
          </p:nvSpPr>
          <p:spPr>
            <a:xfrm>
              <a:off x="0" y="0"/>
              <a:ext cx="3845374" cy="2067913"/>
            </a:xfrm>
            <a:custGeom>
              <a:avLst/>
              <a:gdLst/>
              <a:ahLst/>
              <a:cxnLst/>
              <a:rect l="l" t="t" r="r" b="b"/>
              <a:pathLst>
                <a:path w="3845374" h="2067913">
                  <a:moveTo>
                    <a:pt x="27043" y="0"/>
                  </a:moveTo>
                  <a:lnTo>
                    <a:pt x="3818331" y="0"/>
                  </a:lnTo>
                  <a:cubicBezTo>
                    <a:pt x="3833267" y="0"/>
                    <a:pt x="3845374" y="12108"/>
                    <a:pt x="3845374" y="27043"/>
                  </a:cubicBezTo>
                  <a:lnTo>
                    <a:pt x="3845374" y="2040870"/>
                  </a:lnTo>
                  <a:cubicBezTo>
                    <a:pt x="3845374" y="2055805"/>
                    <a:pt x="3833267" y="2067913"/>
                    <a:pt x="3818331" y="2067913"/>
                  </a:cubicBezTo>
                  <a:lnTo>
                    <a:pt x="27043" y="2067913"/>
                  </a:lnTo>
                  <a:cubicBezTo>
                    <a:pt x="12108" y="2067913"/>
                    <a:pt x="0" y="2055805"/>
                    <a:pt x="0" y="2040870"/>
                  </a:cubicBezTo>
                  <a:lnTo>
                    <a:pt x="0" y="27043"/>
                  </a:lnTo>
                  <a:cubicBezTo>
                    <a:pt x="0" y="12108"/>
                    <a:pt x="12108" y="0"/>
                    <a:pt x="2704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989F304E-9D41-4032-1224-ACA113F9E875}"/>
                </a:ext>
              </a:extLst>
            </p:cNvPr>
            <p:cNvSpPr txBox="1"/>
            <p:nvPr/>
          </p:nvSpPr>
          <p:spPr>
            <a:xfrm>
              <a:off x="0" y="-38100"/>
              <a:ext cx="3845374" cy="2106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2E151D85-68D3-3361-1D0E-02F2DBCE2318}"/>
              </a:ext>
            </a:extLst>
          </p:cNvPr>
          <p:cNvSpPr txBox="1"/>
          <p:nvPr/>
        </p:nvSpPr>
        <p:spPr>
          <a:xfrm>
            <a:off x="2865369" y="19050"/>
            <a:ext cx="12125722" cy="420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19"/>
              </a:lnSpc>
            </a:pPr>
            <a:r>
              <a:rPr lang="hr-HR" sz="16754" dirty="0">
                <a:solidFill>
                  <a:srgbClr val="C85103"/>
                </a:solidFill>
                <a:latin typeface="Marykate"/>
                <a:ea typeface="Marykate"/>
                <a:cs typeface="Marykate"/>
                <a:sym typeface="Marykate"/>
              </a:rPr>
              <a:t>Bob</a:t>
            </a:r>
          </a:p>
          <a:p>
            <a:pPr algn="ctr">
              <a:lnSpc>
                <a:spcPts val="16419"/>
              </a:lnSpc>
            </a:pPr>
            <a:endParaRPr lang="en-US" sz="16754" dirty="0">
              <a:solidFill>
                <a:srgbClr val="C85103"/>
              </a:solidFill>
              <a:latin typeface="Marykate"/>
              <a:ea typeface="Marykate"/>
              <a:cs typeface="Marykate"/>
              <a:sym typeface="Marykate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DABD5C9-FD90-EF03-F153-2816EDD59187}"/>
              </a:ext>
            </a:extLst>
          </p:cNvPr>
          <p:cNvSpPr txBox="1"/>
          <p:nvPr/>
        </p:nvSpPr>
        <p:spPr>
          <a:xfrm>
            <a:off x="3718778" y="1786779"/>
            <a:ext cx="10418902" cy="1743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8"/>
              </a:lnSpc>
            </a:pPr>
            <a:r>
              <a:rPr lang="hr-HR" sz="4200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Mahune boba počele su biti sve veće i veće pa smo i njih odlučili ubrati i kušati.</a:t>
            </a:r>
            <a:endParaRPr lang="en-US" sz="4200" dirty="0">
              <a:solidFill>
                <a:srgbClr val="C85103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9178600E-30FD-1A0D-3DCE-D36C766BA2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82"/>
          <a:stretch>
            <a:fillRect/>
          </a:stretch>
        </p:blipFill>
        <p:spPr>
          <a:xfrm>
            <a:off x="1295400" y="3877316"/>
            <a:ext cx="6553200" cy="598687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B5FAED18-0679-9072-65CB-DA3658FE38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" t="29259"/>
          <a:stretch>
            <a:fillRect/>
          </a:stretch>
        </p:blipFill>
        <p:spPr>
          <a:xfrm>
            <a:off x="10134600" y="3848100"/>
            <a:ext cx="5809101" cy="592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41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68FB2-24FB-63BA-17BB-181C22B64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93D1B242-32C9-CEF0-0037-AD86EDFB10D6}"/>
              </a:ext>
            </a:extLst>
          </p:cNvPr>
          <p:cNvGrpSpPr/>
          <p:nvPr/>
        </p:nvGrpSpPr>
        <p:grpSpPr>
          <a:xfrm>
            <a:off x="1843798" y="1217697"/>
            <a:ext cx="14600405" cy="7851605"/>
            <a:chOff x="0" y="0"/>
            <a:chExt cx="3845374" cy="206791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3C6249E-D666-8E00-33A6-D3BAA220DE0E}"/>
                </a:ext>
              </a:extLst>
            </p:cNvPr>
            <p:cNvSpPr/>
            <p:nvPr/>
          </p:nvSpPr>
          <p:spPr>
            <a:xfrm>
              <a:off x="0" y="0"/>
              <a:ext cx="3845374" cy="2067913"/>
            </a:xfrm>
            <a:custGeom>
              <a:avLst/>
              <a:gdLst/>
              <a:ahLst/>
              <a:cxnLst/>
              <a:rect l="l" t="t" r="r" b="b"/>
              <a:pathLst>
                <a:path w="3845374" h="2067913">
                  <a:moveTo>
                    <a:pt x="27043" y="0"/>
                  </a:moveTo>
                  <a:lnTo>
                    <a:pt x="3818331" y="0"/>
                  </a:lnTo>
                  <a:cubicBezTo>
                    <a:pt x="3833267" y="0"/>
                    <a:pt x="3845374" y="12108"/>
                    <a:pt x="3845374" y="27043"/>
                  </a:cubicBezTo>
                  <a:lnTo>
                    <a:pt x="3845374" y="2040870"/>
                  </a:lnTo>
                  <a:cubicBezTo>
                    <a:pt x="3845374" y="2055805"/>
                    <a:pt x="3833267" y="2067913"/>
                    <a:pt x="3818331" y="2067913"/>
                  </a:cubicBezTo>
                  <a:lnTo>
                    <a:pt x="27043" y="2067913"/>
                  </a:lnTo>
                  <a:cubicBezTo>
                    <a:pt x="12108" y="2067913"/>
                    <a:pt x="0" y="2055805"/>
                    <a:pt x="0" y="2040870"/>
                  </a:cubicBezTo>
                  <a:lnTo>
                    <a:pt x="0" y="27043"/>
                  </a:lnTo>
                  <a:cubicBezTo>
                    <a:pt x="0" y="12108"/>
                    <a:pt x="12108" y="0"/>
                    <a:pt x="2704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55A4B93-37DF-D94A-6B02-97AC4A1EA228}"/>
                </a:ext>
              </a:extLst>
            </p:cNvPr>
            <p:cNvSpPr txBox="1"/>
            <p:nvPr/>
          </p:nvSpPr>
          <p:spPr>
            <a:xfrm>
              <a:off x="0" y="-38100"/>
              <a:ext cx="3845374" cy="2106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C83406D-6B6E-F521-F2E5-6CF10A5F1CA2}"/>
              </a:ext>
            </a:extLst>
          </p:cNvPr>
          <p:cNvSpPr txBox="1"/>
          <p:nvPr/>
        </p:nvSpPr>
        <p:spPr>
          <a:xfrm>
            <a:off x="900331" y="571500"/>
            <a:ext cx="16487337" cy="2700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98"/>
              </a:lnSpc>
            </a:pPr>
            <a:r>
              <a:rPr lang="hr-HR" sz="5500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Ostale sadnice počele su dobivati formu gotovog proizvoda </a:t>
            </a:r>
          </a:p>
          <a:p>
            <a:pPr algn="ctr">
              <a:lnSpc>
                <a:spcPts val="7098"/>
              </a:lnSpc>
            </a:pPr>
            <a:r>
              <a:rPr lang="hr-HR" sz="5500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( paprika, paradajz, krastavci ) 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BA551053-82E8-111D-F41E-6CCCCEF797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8" r="-3334"/>
          <a:stretch>
            <a:fillRect/>
          </a:stretch>
        </p:blipFill>
        <p:spPr>
          <a:xfrm>
            <a:off x="5743576" y="4077568"/>
            <a:ext cx="6905624" cy="6209432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63D45160-9F82-B2E9-FCAB-DE61BAD09D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39638" r="13317" b="16944"/>
          <a:stretch>
            <a:fillRect/>
          </a:stretch>
        </p:blipFill>
        <p:spPr>
          <a:xfrm rot="10800000">
            <a:off x="-107057" y="4069948"/>
            <a:ext cx="5910456" cy="6209432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7236B4C-8B62-97F6-D238-45869F3D9D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t="1813" r="4568" b="30378"/>
          <a:stretch>
            <a:fillRect/>
          </a:stretch>
        </p:blipFill>
        <p:spPr>
          <a:xfrm>
            <a:off x="12344400" y="4069948"/>
            <a:ext cx="5943600" cy="620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51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C4B0F865-3916-0D3A-03AF-FA4667676CA0}"/>
              </a:ext>
            </a:extLst>
          </p:cNvPr>
          <p:cNvSpPr txBox="1"/>
          <p:nvPr/>
        </p:nvSpPr>
        <p:spPr>
          <a:xfrm>
            <a:off x="1905000" y="-495300"/>
            <a:ext cx="13864530" cy="1789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98"/>
              </a:lnSpc>
            </a:pPr>
            <a:endParaRPr lang="hr-HR" sz="5500" dirty="0">
              <a:solidFill>
                <a:srgbClr val="C85103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algn="ctr">
              <a:lnSpc>
                <a:spcPts val="7098"/>
              </a:lnSpc>
            </a:pPr>
            <a:r>
              <a:rPr lang="hr-HR" sz="4500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Cvjetača, brokula, jagoda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5AEF099-ECE4-7274-D518-2371962BF5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8"/>
          <a:stretch>
            <a:fillRect/>
          </a:stretch>
        </p:blipFill>
        <p:spPr>
          <a:xfrm rot="16200000">
            <a:off x="-623588" y="2889250"/>
            <a:ext cx="7173457" cy="56769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6565BDD-3DAE-91D2-96E3-582CADD4F5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4"/>
          <a:stretch>
            <a:fillRect/>
          </a:stretch>
        </p:blipFill>
        <p:spPr>
          <a:xfrm>
            <a:off x="11402292" y="2338843"/>
            <a:ext cx="6761018" cy="677771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B2FB94F0-C595-9615-C8F3-1413313D01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9506" b="10494"/>
          <a:stretch>
            <a:fillRect/>
          </a:stretch>
        </p:blipFill>
        <p:spPr>
          <a:xfrm rot="5400000">
            <a:off x="4253347" y="2838450"/>
            <a:ext cx="87249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99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DFB38-87E5-08B9-E2B1-B93DA0EEB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974A23A-021D-7A26-F541-8FDE7BAD2BBA}"/>
              </a:ext>
            </a:extLst>
          </p:cNvPr>
          <p:cNvSpPr/>
          <p:nvPr/>
        </p:nvSpPr>
        <p:spPr>
          <a:xfrm rot="8233656">
            <a:off x="13810116" y="6322921"/>
            <a:ext cx="7828734" cy="3273834"/>
          </a:xfrm>
          <a:custGeom>
            <a:avLst/>
            <a:gdLst/>
            <a:ahLst/>
            <a:cxnLst/>
            <a:rect l="l" t="t" r="r" b="b"/>
            <a:pathLst>
              <a:path w="7828734" h="3273834">
                <a:moveTo>
                  <a:pt x="0" y="0"/>
                </a:moveTo>
                <a:lnTo>
                  <a:pt x="7828734" y="0"/>
                </a:lnTo>
                <a:lnTo>
                  <a:pt x="7828734" y="3273834"/>
                </a:lnTo>
                <a:lnTo>
                  <a:pt x="0" y="3273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61EA8A7-0D56-D7F9-7611-289AA1FB7F8E}"/>
              </a:ext>
            </a:extLst>
          </p:cNvPr>
          <p:cNvSpPr/>
          <p:nvPr/>
        </p:nvSpPr>
        <p:spPr>
          <a:xfrm rot="2186031">
            <a:off x="-1840722" y="6980113"/>
            <a:ext cx="7828734" cy="3273834"/>
          </a:xfrm>
          <a:custGeom>
            <a:avLst/>
            <a:gdLst/>
            <a:ahLst/>
            <a:cxnLst/>
            <a:rect l="l" t="t" r="r" b="b"/>
            <a:pathLst>
              <a:path w="7828734" h="3273834">
                <a:moveTo>
                  <a:pt x="0" y="0"/>
                </a:moveTo>
                <a:lnTo>
                  <a:pt x="7828733" y="0"/>
                </a:lnTo>
                <a:lnTo>
                  <a:pt x="7828733" y="3273834"/>
                </a:lnTo>
                <a:lnTo>
                  <a:pt x="0" y="3273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A256E7A2-069D-866C-7590-22635163161F}"/>
              </a:ext>
            </a:extLst>
          </p:cNvPr>
          <p:cNvGrpSpPr/>
          <p:nvPr/>
        </p:nvGrpSpPr>
        <p:grpSpPr>
          <a:xfrm>
            <a:off x="1843797" y="1469663"/>
            <a:ext cx="14600405" cy="7851605"/>
            <a:chOff x="0" y="0"/>
            <a:chExt cx="3845374" cy="2067912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BB0B193-0C83-9FF2-731B-458346BFBC3B}"/>
                </a:ext>
              </a:extLst>
            </p:cNvPr>
            <p:cNvSpPr/>
            <p:nvPr/>
          </p:nvSpPr>
          <p:spPr>
            <a:xfrm>
              <a:off x="0" y="0"/>
              <a:ext cx="3845374" cy="2067913"/>
            </a:xfrm>
            <a:custGeom>
              <a:avLst/>
              <a:gdLst/>
              <a:ahLst/>
              <a:cxnLst/>
              <a:rect l="l" t="t" r="r" b="b"/>
              <a:pathLst>
                <a:path w="3845374" h="2067913">
                  <a:moveTo>
                    <a:pt x="27043" y="0"/>
                  </a:moveTo>
                  <a:lnTo>
                    <a:pt x="3818331" y="0"/>
                  </a:lnTo>
                  <a:cubicBezTo>
                    <a:pt x="3833267" y="0"/>
                    <a:pt x="3845374" y="12108"/>
                    <a:pt x="3845374" y="27043"/>
                  </a:cubicBezTo>
                  <a:lnTo>
                    <a:pt x="3845374" y="2040870"/>
                  </a:lnTo>
                  <a:cubicBezTo>
                    <a:pt x="3845374" y="2055805"/>
                    <a:pt x="3833267" y="2067913"/>
                    <a:pt x="3818331" y="2067913"/>
                  </a:cubicBezTo>
                  <a:lnTo>
                    <a:pt x="27043" y="2067913"/>
                  </a:lnTo>
                  <a:cubicBezTo>
                    <a:pt x="12108" y="2067913"/>
                    <a:pt x="0" y="2055805"/>
                    <a:pt x="0" y="2040870"/>
                  </a:cubicBezTo>
                  <a:lnTo>
                    <a:pt x="0" y="27043"/>
                  </a:lnTo>
                  <a:cubicBezTo>
                    <a:pt x="0" y="12108"/>
                    <a:pt x="12108" y="0"/>
                    <a:pt x="2704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A372C9D-BB32-6DDE-BC48-7E0D45C18F61}"/>
                </a:ext>
              </a:extLst>
            </p:cNvPr>
            <p:cNvSpPr txBox="1"/>
            <p:nvPr/>
          </p:nvSpPr>
          <p:spPr>
            <a:xfrm>
              <a:off x="0" y="-38100"/>
              <a:ext cx="3845374" cy="2106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94CC9650-8955-5EFB-38E2-30D4B9519C7C}"/>
              </a:ext>
            </a:extLst>
          </p:cNvPr>
          <p:cNvSpPr txBox="1"/>
          <p:nvPr/>
        </p:nvSpPr>
        <p:spPr>
          <a:xfrm>
            <a:off x="-381000" y="415517"/>
            <a:ext cx="12046780" cy="2297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835"/>
              </a:lnSpc>
            </a:pPr>
            <a:r>
              <a:rPr lang="hr-HR" sz="18199" dirty="0">
                <a:solidFill>
                  <a:srgbClr val="6E9277"/>
                </a:solidFill>
                <a:latin typeface="Marykate"/>
                <a:ea typeface="Marykate"/>
                <a:cs typeface="Marykate"/>
                <a:sym typeface="Marykate"/>
              </a:rPr>
              <a:t>TRŽNICA </a:t>
            </a:r>
            <a:endParaRPr lang="en-US" sz="18199" dirty="0">
              <a:solidFill>
                <a:srgbClr val="6E9277"/>
              </a:solidFill>
              <a:latin typeface="Marykate"/>
              <a:ea typeface="Marykate"/>
              <a:cs typeface="Marykate"/>
              <a:sym typeface="Marykate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A2262F77-897A-648A-5F44-9D6179B68B48}"/>
              </a:ext>
            </a:extLst>
          </p:cNvPr>
          <p:cNvSpPr txBox="1"/>
          <p:nvPr/>
        </p:nvSpPr>
        <p:spPr>
          <a:xfrm>
            <a:off x="2073645" y="1885153"/>
            <a:ext cx="13864530" cy="7252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98"/>
              </a:lnSpc>
            </a:pPr>
            <a:endParaRPr lang="hr-HR" sz="5500" dirty="0">
              <a:solidFill>
                <a:srgbClr val="C85103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algn="ctr">
              <a:lnSpc>
                <a:spcPts val="7098"/>
              </a:lnSpc>
            </a:pPr>
            <a:r>
              <a:rPr lang="hr-HR" sz="5500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Zanimalo nas je što se sve može uzgojiti pa smo odlučili posjetiti tržnicu. Djeca su uočila voće i povrće koje imamo u našem vrtu, dok su ostale njima poznate imenovala.</a:t>
            </a:r>
          </a:p>
          <a:p>
            <a:pPr algn="ctr">
              <a:lnSpc>
                <a:spcPts val="7098"/>
              </a:lnSpc>
            </a:pPr>
            <a:r>
              <a:rPr lang="hr-HR" sz="5500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Na tržnici su nam se jako obradovali te nas darovali svojim proizvodima ( trešnjama, breskvama, jagodama, mrkvama, ciklom ). 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607F9FB-51C2-CCFC-A3C2-B7483089652E}"/>
              </a:ext>
            </a:extLst>
          </p:cNvPr>
          <p:cNvSpPr/>
          <p:nvPr/>
        </p:nvSpPr>
        <p:spPr>
          <a:xfrm rot="10570830">
            <a:off x="10332374" y="124433"/>
            <a:ext cx="6428612" cy="2880042"/>
          </a:xfrm>
          <a:custGeom>
            <a:avLst/>
            <a:gdLst/>
            <a:ahLst/>
            <a:cxnLst/>
            <a:rect l="l" t="t" r="r" b="b"/>
            <a:pathLst>
              <a:path w="7828734" h="3273834">
                <a:moveTo>
                  <a:pt x="0" y="0"/>
                </a:moveTo>
                <a:lnTo>
                  <a:pt x="7828734" y="0"/>
                </a:lnTo>
                <a:lnTo>
                  <a:pt x="7828734" y="3273834"/>
                </a:lnTo>
                <a:lnTo>
                  <a:pt x="0" y="3273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07679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843798" y="1073036"/>
            <a:ext cx="14600405" cy="799626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DEF939E5-EEC7-9D19-34AA-4E4B04D383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t="10119" r="6493" b="12127"/>
          <a:stretch>
            <a:fillRect/>
          </a:stretch>
        </p:blipFill>
        <p:spPr>
          <a:xfrm>
            <a:off x="0" y="516166"/>
            <a:ext cx="6096000" cy="7052657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0622DF77-660E-53CD-D95A-9E8501DBB5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4"/>
          <a:stretch>
            <a:fillRect/>
          </a:stretch>
        </p:blipFill>
        <p:spPr>
          <a:xfrm>
            <a:off x="11398286" y="516166"/>
            <a:ext cx="6889713" cy="7996266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06C1B3CC-93D4-C161-E87B-FEB8AC406B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7" t="27778" r="10730" b="3333"/>
          <a:stretch>
            <a:fillRect/>
          </a:stretch>
        </p:blipFill>
        <p:spPr>
          <a:xfrm>
            <a:off x="6096000" y="2764161"/>
            <a:ext cx="6477000" cy="753045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9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233656">
            <a:off x="13810116" y="6322921"/>
            <a:ext cx="7828734" cy="3273834"/>
          </a:xfrm>
          <a:custGeom>
            <a:avLst/>
            <a:gdLst/>
            <a:ahLst/>
            <a:cxnLst/>
            <a:rect l="l" t="t" r="r" b="b"/>
            <a:pathLst>
              <a:path w="7828734" h="3273834">
                <a:moveTo>
                  <a:pt x="0" y="0"/>
                </a:moveTo>
                <a:lnTo>
                  <a:pt x="7828734" y="0"/>
                </a:lnTo>
                <a:lnTo>
                  <a:pt x="7828734" y="3273834"/>
                </a:lnTo>
                <a:lnTo>
                  <a:pt x="0" y="3273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186031">
            <a:off x="-1368160" y="7621383"/>
            <a:ext cx="7828734" cy="3273834"/>
          </a:xfrm>
          <a:custGeom>
            <a:avLst/>
            <a:gdLst/>
            <a:ahLst/>
            <a:cxnLst/>
            <a:rect l="l" t="t" r="r" b="b"/>
            <a:pathLst>
              <a:path w="7828734" h="3273834">
                <a:moveTo>
                  <a:pt x="0" y="0"/>
                </a:moveTo>
                <a:lnTo>
                  <a:pt x="7828733" y="0"/>
                </a:lnTo>
                <a:lnTo>
                  <a:pt x="7828733" y="3273834"/>
                </a:lnTo>
                <a:lnTo>
                  <a:pt x="0" y="3273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692851">
            <a:off x="-1067894" y="149005"/>
            <a:ext cx="7828734" cy="3273834"/>
          </a:xfrm>
          <a:custGeom>
            <a:avLst/>
            <a:gdLst/>
            <a:ahLst/>
            <a:cxnLst/>
            <a:rect l="l" t="t" r="r" b="b"/>
            <a:pathLst>
              <a:path w="7828734" h="3273834">
                <a:moveTo>
                  <a:pt x="0" y="0"/>
                </a:moveTo>
                <a:lnTo>
                  <a:pt x="7828734" y="0"/>
                </a:lnTo>
                <a:lnTo>
                  <a:pt x="7828734" y="3273834"/>
                </a:lnTo>
                <a:lnTo>
                  <a:pt x="0" y="3273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229187">
            <a:off x="11506297" y="-608217"/>
            <a:ext cx="7828734" cy="3273834"/>
          </a:xfrm>
          <a:custGeom>
            <a:avLst/>
            <a:gdLst/>
            <a:ahLst/>
            <a:cxnLst/>
            <a:rect l="l" t="t" r="r" b="b"/>
            <a:pathLst>
              <a:path w="7828734" h="3273834">
                <a:moveTo>
                  <a:pt x="0" y="0"/>
                </a:moveTo>
                <a:lnTo>
                  <a:pt x="7828734" y="0"/>
                </a:lnTo>
                <a:lnTo>
                  <a:pt x="7828734" y="3273834"/>
                </a:lnTo>
                <a:lnTo>
                  <a:pt x="0" y="3273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43798" y="1217697"/>
            <a:ext cx="14600405" cy="7851605"/>
            <a:chOff x="0" y="0"/>
            <a:chExt cx="3845374" cy="20679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45374" cy="2067913"/>
            </a:xfrm>
            <a:custGeom>
              <a:avLst/>
              <a:gdLst/>
              <a:ahLst/>
              <a:cxnLst/>
              <a:rect l="l" t="t" r="r" b="b"/>
              <a:pathLst>
                <a:path w="3845374" h="2067913">
                  <a:moveTo>
                    <a:pt x="27043" y="0"/>
                  </a:moveTo>
                  <a:lnTo>
                    <a:pt x="3818331" y="0"/>
                  </a:lnTo>
                  <a:cubicBezTo>
                    <a:pt x="3833267" y="0"/>
                    <a:pt x="3845374" y="12108"/>
                    <a:pt x="3845374" y="27043"/>
                  </a:cubicBezTo>
                  <a:lnTo>
                    <a:pt x="3845374" y="2040870"/>
                  </a:lnTo>
                  <a:cubicBezTo>
                    <a:pt x="3845374" y="2055805"/>
                    <a:pt x="3833267" y="2067913"/>
                    <a:pt x="3818331" y="2067913"/>
                  </a:cubicBezTo>
                  <a:lnTo>
                    <a:pt x="27043" y="2067913"/>
                  </a:lnTo>
                  <a:cubicBezTo>
                    <a:pt x="12108" y="2067913"/>
                    <a:pt x="0" y="2055805"/>
                    <a:pt x="0" y="2040870"/>
                  </a:cubicBezTo>
                  <a:lnTo>
                    <a:pt x="0" y="27043"/>
                  </a:lnTo>
                  <a:cubicBezTo>
                    <a:pt x="0" y="12108"/>
                    <a:pt x="12108" y="0"/>
                    <a:pt x="2704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845374" cy="2106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267272" y="2456288"/>
            <a:ext cx="6358758" cy="5834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10"/>
              </a:lnSpc>
            </a:pPr>
            <a:r>
              <a:rPr lang="hr-HR" sz="4562" dirty="0">
                <a:solidFill>
                  <a:srgbClr val="6E9277"/>
                </a:solidFill>
                <a:latin typeface="Sniglet"/>
                <a:ea typeface="Sniglet"/>
                <a:cs typeface="Sniglet"/>
                <a:sym typeface="Sniglet"/>
              </a:rPr>
              <a:t>Mi nastavljamo sa proizvodnjom vlastitog povrća i voća a vama dajemo na razmišljanje što pripremamo za buduće mjesece ????</a:t>
            </a:r>
            <a:endParaRPr lang="en-US" sz="4562" dirty="0">
              <a:solidFill>
                <a:srgbClr val="6E9277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1" name="Freeform 11"/>
          <p:cNvSpPr/>
          <p:nvPr/>
        </p:nvSpPr>
        <p:spPr>
          <a:xfrm rot="2186031">
            <a:off x="1857298" y="3790695"/>
            <a:ext cx="7828734" cy="3273834"/>
          </a:xfrm>
          <a:custGeom>
            <a:avLst/>
            <a:gdLst/>
            <a:ahLst/>
            <a:cxnLst/>
            <a:rect l="l" t="t" r="r" b="b"/>
            <a:pathLst>
              <a:path w="7828734" h="3273834">
                <a:moveTo>
                  <a:pt x="0" y="0"/>
                </a:moveTo>
                <a:lnTo>
                  <a:pt x="7828733" y="0"/>
                </a:lnTo>
                <a:lnTo>
                  <a:pt x="7828733" y="3273834"/>
                </a:lnTo>
                <a:lnTo>
                  <a:pt x="0" y="3273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10065" y="1028700"/>
            <a:ext cx="6339328" cy="4114800"/>
          </a:xfrm>
          <a:custGeom>
            <a:avLst/>
            <a:gdLst/>
            <a:ahLst/>
            <a:cxnLst/>
            <a:rect l="l" t="t" r="r" b="b"/>
            <a:pathLst>
              <a:path w="6339328" h="4114800">
                <a:moveTo>
                  <a:pt x="0" y="0"/>
                </a:moveTo>
                <a:lnTo>
                  <a:pt x="6339328" y="0"/>
                </a:lnTo>
                <a:lnTo>
                  <a:pt x="63393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200900"/>
            <a:ext cx="4866968" cy="4114800"/>
          </a:xfrm>
          <a:custGeom>
            <a:avLst/>
            <a:gdLst/>
            <a:ahLst/>
            <a:cxnLst/>
            <a:rect l="l" t="t" r="r" b="b"/>
            <a:pathLst>
              <a:path w="4866968" h="4114800">
                <a:moveTo>
                  <a:pt x="0" y="0"/>
                </a:moveTo>
                <a:lnTo>
                  <a:pt x="4866968" y="0"/>
                </a:lnTo>
                <a:lnTo>
                  <a:pt x="48669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02897">
            <a:off x="-2243904" y="1168016"/>
            <a:ext cx="6035040" cy="4114800"/>
          </a:xfrm>
          <a:custGeom>
            <a:avLst/>
            <a:gdLst/>
            <a:ahLst/>
            <a:cxnLst/>
            <a:rect l="l" t="t" r="r" b="b"/>
            <a:pathLst>
              <a:path w="6035040" h="4114800">
                <a:moveTo>
                  <a:pt x="0" y="0"/>
                </a:moveTo>
                <a:lnTo>
                  <a:pt x="6035040" y="0"/>
                </a:lnTo>
                <a:lnTo>
                  <a:pt x="60350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752598" y="1104737"/>
            <a:ext cx="14600405" cy="8368201"/>
            <a:chOff x="0" y="0"/>
            <a:chExt cx="3845374" cy="20679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45374" cy="2067913"/>
            </a:xfrm>
            <a:custGeom>
              <a:avLst/>
              <a:gdLst/>
              <a:ahLst/>
              <a:cxnLst/>
              <a:rect l="l" t="t" r="r" b="b"/>
              <a:pathLst>
                <a:path w="3845374" h="2067913">
                  <a:moveTo>
                    <a:pt x="27043" y="0"/>
                  </a:moveTo>
                  <a:lnTo>
                    <a:pt x="3818331" y="0"/>
                  </a:lnTo>
                  <a:cubicBezTo>
                    <a:pt x="3833267" y="0"/>
                    <a:pt x="3845374" y="12108"/>
                    <a:pt x="3845374" y="27043"/>
                  </a:cubicBezTo>
                  <a:lnTo>
                    <a:pt x="3845374" y="2040870"/>
                  </a:lnTo>
                  <a:cubicBezTo>
                    <a:pt x="3845374" y="2055805"/>
                    <a:pt x="3833267" y="2067913"/>
                    <a:pt x="3818331" y="2067913"/>
                  </a:cubicBezTo>
                  <a:lnTo>
                    <a:pt x="27043" y="2067913"/>
                  </a:lnTo>
                  <a:cubicBezTo>
                    <a:pt x="12108" y="2067913"/>
                    <a:pt x="0" y="2055805"/>
                    <a:pt x="0" y="2040870"/>
                  </a:cubicBezTo>
                  <a:lnTo>
                    <a:pt x="0" y="27043"/>
                  </a:lnTo>
                  <a:cubicBezTo>
                    <a:pt x="0" y="12108"/>
                    <a:pt x="12108" y="0"/>
                    <a:pt x="2704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45374" cy="2106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983008">
            <a:off x="15133881" y="6579271"/>
            <a:ext cx="2783101" cy="4114800"/>
          </a:xfrm>
          <a:custGeom>
            <a:avLst/>
            <a:gdLst/>
            <a:ahLst/>
            <a:cxnLst/>
            <a:rect l="l" t="t" r="r" b="b"/>
            <a:pathLst>
              <a:path w="2783101" h="4114800">
                <a:moveTo>
                  <a:pt x="0" y="0"/>
                </a:moveTo>
                <a:lnTo>
                  <a:pt x="2783101" y="0"/>
                </a:lnTo>
                <a:lnTo>
                  <a:pt x="27831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859071" y="1903154"/>
            <a:ext cx="12387461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419"/>
              </a:lnSpc>
            </a:pPr>
            <a:r>
              <a:rPr lang="hr-HR" sz="16754" dirty="0">
                <a:solidFill>
                  <a:srgbClr val="C85103"/>
                </a:solidFill>
                <a:latin typeface="Marykate"/>
                <a:ea typeface="Marykate"/>
                <a:cs typeface="Marykate"/>
                <a:sym typeface="Marykate"/>
              </a:rPr>
              <a:t>IZRADA GREDICA</a:t>
            </a:r>
            <a:endParaRPr lang="en-US" sz="16754" dirty="0">
              <a:solidFill>
                <a:srgbClr val="C85103"/>
              </a:solidFill>
              <a:latin typeface="Marykate"/>
              <a:ea typeface="Marykate"/>
              <a:cs typeface="Marykate"/>
              <a:sym typeface="Marykat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537703" y="4707320"/>
            <a:ext cx="13030199" cy="44749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98"/>
              </a:lnSpc>
            </a:pPr>
            <a:r>
              <a:rPr lang="hr-HR" sz="4200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U izradi gredica pomogli su nam očevi djece iz skupine.</a:t>
            </a:r>
          </a:p>
          <a:p>
            <a:pPr algn="ctr">
              <a:lnSpc>
                <a:spcPts val="7098"/>
              </a:lnSpc>
            </a:pPr>
            <a:r>
              <a:rPr lang="hr-HR" sz="4200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Želimo se zahvaliti na donacijama:</a:t>
            </a:r>
          </a:p>
          <a:p>
            <a:pPr algn="ctr">
              <a:lnSpc>
                <a:spcPts val="7098"/>
              </a:lnSpc>
            </a:pPr>
            <a:r>
              <a:rPr lang="hr-HR" sz="4200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Stolarija Grga - daske</a:t>
            </a:r>
          </a:p>
          <a:p>
            <a:pPr algn="ctr">
              <a:lnSpc>
                <a:spcPts val="7098"/>
              </a:lnSpc>
            </a:pPr>
            <a:r>
              <a:rPr lang="hr-HR" sz="4200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Usluga Poreč - zemlja</a:t>
            </a:r>
          </a:p>
          <a:p>
            <a:pPr algn="ctr">
              <a:lnSpc>
                <a:spcPts val="7098"/>
              </a:lnSpc>
            </a:pPr>
            <a:r>
              <a:rPr lang="hr-HR" sz="4200" dirty="0" err="1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Mako</a:t>
            </a:r>
            <a:r>
              <a:rPr lang="hr-HR" sz="4200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 d.o.o. – sadnice </a:t>
            </a:r>
            <a:endParaRPr lang="en-US" sz="4200" dirty="0">
              <a:solidFill>
                <a:srgbClr val="C85103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73664" y="2224673"/>
            <a:ext cx="10744200" cy="6427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419"/>
              </a:lnSpc>
            </a:pPr>
            <a:r>
              <a:rPr lang="hr-HR" sz="18000" dirty="0">
                <a:solidFill>
                  <a:srgbClr val="C85103"/>
                </a:solidFill>
                <a:latin typeface="Marykate"/>
                <a:ea typeface="Marykate"/>
                <a:cs typeface="Marykate"/>
                <a:sym typeface="Marykate"/>
              </a:rPr>
              <a:t>HVALA </a:t>
            </a:r>
          </a:p>
          <a:p>
            <a:pPr algn="ctr">
              <a:lnSpc>
                <a:spcPts val="16419"/>
              </a:lnSpc>
            </a:pPr>
            <a:r>
              <a:rPr lang="hr-HR" sz="18000" dirty="0">
                <a:solidFill>
                  <a:srgbClr val="C85103"/>
                </a:solidFill>
                <a:latin typeface="Marykate"/>
                <a:ea typeface="Marykate"/>
                <a:cs typeface="Marykate"/>
                <a:sym typeface="Marykate"/>
              </a:rPr>
              <a:t>NA</a:t>
            </a:r>
          </a:p>
          <a:p>
            <a:pPr algn="ctr">
              <a:lnSpc>
                <a:spcPts val="16419"/>
              </a:lnSpc>
            </a:pPr>
            <a:r>
              <a:rPr lang="hr-HR" sz="18000" dirty="0">
                <a:solidFill>
                  <a:srgbClr val="C85103"/>
                </a:solidFill>
                <a:latin typeface="Marykate"/>
                <a:ea typeface="Marykate"/>
                <a:cs typeface="Marykate"/>
                <a:sym typeface="Marykate"/>
              </a:rPr>
              <a:t> PAŽNJI!</a:t>
            </a:r>
            <a:endParaRPr lang="en-US" sz="18000" dirty="0">
              <a:solidFill>
                <a:srgbClr val="C85103"/>
              </a:solidFill>
              <a:latin typeface="Marykate"/>
              <a:ea typeface="Marykate"/>
              <a:cs typeface="Marykate"/>
              <a:sym typeface="Marykate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776138" y="1672038"/>
            <a:ext cx="4250827" cy="4297711"/>
          </a:xfrm>
          <a:custGeom>
            <a:avLst/>
            <a:gdLst/>
            <a:ahLst/>
            <a:cxnLst/>
            <a:rect l="l" t="t" r="r" b="b"/>
            <a:pathLst>
              <a:path w="4250827" h="4297711">
                <a:moveTo>
                  <a:pt x="0" y="0"/>
                </a:moveTo>
                <a:lnTo>
                  <a:pt x="4250827" y="0"/>
                </a:lnTo>
                <a:lnTo>
                  <a:pt x="4250827" y="4297711"/>
                </a:lnTo>
                <a:lnTo>
                  <a:pt x="0" y="42977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4" name="Freeform 4"/>
          <p:cNvSpPr/>
          <p:nvPr/>
        </p:nvSpPr>
        <p:spPr>
          <a:xfrm rot="20332814">
            <a:off x="-391861" y="4112968"/>
            <a:ext cx="4133043" cy="7477544"/>
          </a:xfrm>
          <a:custGeom>
            <a:avLst/>
            <a:gdLst/>
            <a:ahLst/>
            <a:cxnLst/>
            <a:rect l="l" t="t" r="r" b="b"/>
            <a:pathLst>
              <a:path w="4133043" h="7477544">
                <a:moveTo>
                  <a:pt x="0" y="0"/>
                </a:moveTo>
                <a:lnTo>
                  <a:pt x="4133043" y="0"/>
                </a:lnTo>
                <a:lnTo>
                  <a:pt x="4133043" y="7477544"/>
                </a:lnTo>
                <a:lnTo>
                  <a:pt x="0" y="7477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01301">
            <a:off x="14736845" y="5301455"/>
            <a:ext cx="3422020" cy="5100572"/>
          </a:xfrm>
          <a:custGeom>
            <a:avLst/>
            <a:gdLst/>
            <a:ahLst/>
            <a:cxnLst/>
            <a:rect l="l" t="t" r="r" b="b"/>
            <a:pathLst>
              <a:path w="3422020" h="5100572">
                <a:moveTo>
                  <a:pt x="0" y="0"/>
                </a:moveTo>
                <a:lnTo>
                  <a:pt x="3422020" y="0"/>
                </a:lnTo>
                <a:lnTo>
                  <a:pt x="3422020" y="5100573"/>
                </a:lnTo>
                <a:lnTo>
                  <a:pt x="0" y="5100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38451">
            <a:off x="793794" y="-957110"/>
            <a:ext cx="3504982" cy="5182097"/>
          </a:xfrm>
          <a:custGeom>
            <a:avLst/>
            <a:gdLst/>
            <a:ahLst/>
            <a:cxnLst/>
            <a:rect l="l" t="t" r="r" b="b"/>
            <a:pathLst>
              <a:path w="3504982" h="5182097">
                <a:moveTo>
                  <a:pt x="0" y="0"/>
                </a:moveTo>
                <a:lnTo>
                  <a:pt x="3504982" y="0"/>
                </a:lnTo>
                <a:lnTo>
                  <a:pt x="3504982" y="5182097"/>
                </a:lnTo>
                <a:lnTo>
                  <a:pt x="0" y="51820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606474" y="-1675999"/>
            <a:ext cx="6339328" cy="4114800"/>
          </a:xfrm>
          <a:custGeom>
            <a:avLst/>
            <a:gdLst/>
            <a:ahLst/>
            <a:cxnLst/>
            <a:rect l="l" t="t" r="r" b="b"/>
            <a:pathLst>
              <a:path w="6339328" h="4114800">
                <a:moveTo>
                  <a:pt x="0" y="0"/>
                </a:moveTo>
                <a:lnTo>
                  <a:pt x="6339328" y="0"/>
                </a:lnTo>
                <a:lnTo>
                  <a:pt x="63393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4800600" y="8231503"/>
            <a:ext cx="6339328" cy="4114800"/>
          </a:xfrm>
          <a:custGeom>
            <a:avLst/>
            <a:gdLst/>
            <a:ahLst/>
            <a:cxnLst/>
            <a:rect l="l" t="t" r="r" b="b"/>
            <a:pathLst>
              <a:path w="6339328" h="4114800">
                <a:moveTo>
                  <a:pt x="6339328" y="0"/>
                </a:moveTo>
                <a:lnTo>
                  <a:pt x="0" y="0"/>
                </a:lnTo>
                <a:lnTo>
                  <a:pt x="0" y="4114800"/>
                </a:lnTo>
                <a:lnTo>
                  <a:pt x="6339328" y="4114800"/>
                </a:lnTo>
                <a:lnTo>
                  <a:pt x="633932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10065" y="1028700"/>
            <a:ext cx="6339328" cy="4114800"/>
          </a:xfrm>
          <a:custGeom>
            <a:avLst/>
            <a:gdLst/>
            <a:ahLst/>
            <a:cxnLst/>
            <a:rect l="l" t="t" r="r" b="b"/>
            <a:pathLst>
              <a:path w="6339328" h="4114800">
                <a:moveTo>
                  <a:pt x="0" y="0"/>
                </a:moveTo>
                <a:lnTo>
                  <a:pt x="6339328" y="0"/>
                </a:lnTo>
                <a:lnTo>
                  <a:pt x="63393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200900"/>
            <a:ext cx="4866968" cy="4114800"/>
          </a:xfrm>
          <a:custGeom>
            <a:avLst/>
            <a:gdLst/>
            <a:ahLst/>
            <a:cxnLst/>
            <a:rect l="l" t="t" r="r" b="b"/>
            <a:pathLst>
              <a:path w="4866968" h="4114800">
                <a:moveTo>
                  <a:pt x="0" y="0"/>
                </a:moveTo>
                <a:lnTo>
                  <a:pt x="4866968" y="0"/>
                </a:lnTo>
                <a:lnTo>
                  <a:pt x="48669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02897">
            <a:off x="-2243904" y="1168016"/>
            <a:ext cx="6035040" cy="4114800"/>
          </a:xfrm>
          <a:custGeom>
            <a:avLst/>
            <a:gdLst/>
            <a:ahLst/>
            <a:cxnLst/>
            <a:rect l="l" t="t" r="r" b="b"/>
            <a:pathLst>
              <a:path w="6035040" h="4114800">
                <a:moveTo>
                  <a:pt x="0" y="0"/>
                </a:moveTo>
                <a:lnTo>
                  <a:pt x="6035040" y="0"/>
                </a:lnTo>
                <a:lnTo>
                  <a:pt x="60350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19200" y="723900"/>
            <a:ext cx="15087277" cy="8686799"/>
            <a:chOff x="0" y="0"/>
            <a:chExt cx="3845374" cy="20679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45374" cy="2067913"/>
            </a:xfrm>
            <a:custGeom>
              <a:avLst/>
              <a:gdLst/>
              <a:ahLst/>
              <a:cxnLst/>
              <a:rect l="l" t="t" r="r" b="b"/>
              <a:pathLst>
                <a:path w="3845374" h="2067913">
                  <a:moveTo>
                    <a:pt x="27043" y="0"/>
                  </a:moveTo>
                  <a:lnTo>
                    <a:pt x="3818331" y="0"/>
                  </a:lnTo>
                  <a:cubicBezTo>
                    <a:pt x="3833267" y="0"/>
                    <a:pt x="3845374" y="12108"/>
                    <a:pt x="3845374" y="27043"/>
                  </a:cubicBezTo>
                  <a:lnTo>
                    <a:pt x="3845374" y="2040870"/>
                  </a:lnTo>
                  <a:cubicBezTo>
                    <a:pt x="3845374" y="2055805"/>
                    <a:pt x="3833267" y="2067913"/>
                    <a:pt x="3818331" y="2067913"/>
                  </a:cubicBezTo>
                  <a:lnTo>
                    <a:pt x="27043" y="2067913"/>
                  </a:lnTo>
                  <a:cubicBezTo>
                    <a:pt x="12108" y="2067913"/>
                    <a:pt x="0" y="2055805"/>
                    <a:pt x="0" y="2040870"/>
                  </a:cubicBezTo>
                  <a:lnTo>
                    <a:pt x="0" y="27043"/>
                  </a:lnTo>
                  <a:cubicBezTo>
                    <a:pt x="0" y="12108"/>
                    <a:pt x="12108" y="0"/>
                    <a:pt x="2704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45374" cy="2106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983008">
            <a:off x="15133881" y="6579271"/>
            <a:ext cx="2783101" cy="4114800"/>
          </a:xfrm>
          <a:custGeom>
            <a:avLst/>
            <a:gdLst/>
            <a:ahLst/>
            <a:cxnLst/>
            <a:rect l="l" t="t" r="r" b="b"/>
            <a:pathLst>
              <a:path w="2783101" h="4114800">
                <a:moveTo>
                  <a:pt x="0" y="0"/>
                </a:moveTo>
                <a:lnTo>
                  <a:pt x="2783101" y="0"/>
                </a:lnTo>
                <a:lnTo>
                  <a:pt x="27831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07F43EBC-C864-1163-FD9C-344C5D6C98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67" y="1021080"/>
            <a:ext cx="3830734" cy="8202857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9B11EEB1-1602-DDB6-D288-DF8E8D28FD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35031" y="1030865"/>
            <a:ext cx="4171569" cy="8193071"/>
          </a:xfrm>
          <a:prstGeom prst="rect">
            <a:avLst/>
          </a:prstGeom>
        </p:spPr>
      </p:pic>
      <p:sp>
        <p:nvSpPr>
          <p:cNvPr id="20" name="TextBox 10">
            <a:extLst>
              <a:ext uri="{FF2B5EF4-FFF2-40B4-BE49-F238E27FC236}">
                <a16:creationId xmlns:a16="http://schemas.microsoft.com/office/drawing/2014/main" id="{8754C2A3-2296-F642-A8CB-E3C675D13C03}"/>
              </a:ext>
            </a:extLst>
          </p:cNvPr>
          <p:cNvSpPr txBox="1"/>
          <p:nvPr/>
        </p:nvSpPr>
        <p:spPr>
          <a:xfrm>
            <a:off x="9815070" y="1495495"/>
            <a:ext cx="5729730" cy="7206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98"/>
              </a:lnSpc>
            </a:pPr>
            <a:r>
              <a:rPr lang="hr-HR" sz="4200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Okopavanje zemlje i uklanjanje korova kako bi se osigurali dobri uvjeti za rast biljaka. </a:t>
            </a:r>
          </a:p>
          <a:p>
            <a:pPr algn="ctr">
              <a:lnSpc>
                <a:spcPts val="7098"/>
              </a:lnSpc>
            </a:pPr>
            <a:r>
              <a:rPr lang="hr-HR" sz="4200" dirty="0">
                <a:solidFill>
                  <a:srgbClr val="C85103"/>
                </a:solidFill>
                <a:latin typeface="Sniglet"/>
                <a:ea typeface="Sniglet"/>
                <a:cs typeface="Sniglet"/>
                <a:sym typeface="Sniglet"/>
              </a:rPr>
              <a:t>Te spajanje drvenih dasaka i sastavljanje konstrukcije koja će služiti za uzgoj povrća.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9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59959">
            <a:off x="14756633" y="7011903"/>
            <a:ext cx="4866968" cy="4114800"/>
          </a:xfrm>
          <a:custGeom>
            <a:avLst/>
            <a:gdLst/>
            <a:ahLst/>
            <a:cxnLst/>
            <a:rect l="l" t="t" r="r" b="b"/>
            <a:pathLst>
              <a:path w="4866968" h="4114800">
                <a:moveTo>
                  <a:pt x="0" y="0"/>
                </a:moveTo>
                <a:lnTo>
                  <a:pt x="4866968" y="0"/>
                </a:lnTo>
                <a:lnTo>
                  <a:pt x="48669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943012">
            <a:off x="-1403059" y="6599077"/>
            <a:ext cx="5268186" cy="4454011"/>
          </a:xfrm>
          <a:custGeom>
            <a:avLst/>
            <a:gdLst/>
            <a:ahLst/>
            <a:cxnLst/>
            <a:rect l="l" t="t" r="r" b="b"/>
            <a:pathLst>
              <a:path w="5268186" h="4454011">
                <a:moveTo>
                  <a:pt x="0" y="0"/>
                </a:moveTo>
                <a:lnTo>
                  <a:pt x="5268185" y="0"/>
                </a:lnTo>
                <a:lnTo>
                  <a:pt x="5268185" y="4454012"/>
                </a:lnTo>
                <a:lnTo>
                  <a:pt x="0" y="4454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19175">
            <a:off x="322233" y="-1919960"/>
            <a:ext cx="5268186" cy="4454011"/>
          </a:xfrm>
          <a:custGeom>
            <a:avLst/>
            <a:gdLst/>
            <a:ahLst/>
            <a:cxnLst/>
            <a:rect l="l" t="t" r="r" b="b"/>
            <a:pathLst>
              <a:path w="5268186" h="4454011">
                <a:moveTo>
                  <a:pt x="0" y="0"/>
                </a:moveTo>
                <a:lnTo>
                  <a:pt x="5268186" y="0"/>
                </a:lnTo>
                <a:lnTo>
                  <a:pt x="5268186" y="4454011"/>
                </a:lnTo>
                <a:lnTo>
                  <a:pt x="0" y="44540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605100">
            <a:off x="13924404" y="-320912"/>
            <a:ext cx="5268186" cy="4454011"/>
          </a:xfrm>
          <a:custGeom>
            <a:avLst/>
            <a:gdLst/>
            <a:ahLst/>
            <a:cxnLst/>
            <a:rect l="l" t="t" r="r" b="b"/>
            <a:pathLst>
              <a:path w="5268186" h="4454011">
                <a:moveTo>
                  <a:pt x="0" y="0"/>
                </a:moveTo>
                <a:lnTo>
                  <a:pt x="5268186" y="0"/>
                </a:lnTo>
                <a:lnTo>
                  <a:pt x="5268186" y="4454011"/>
                </a:lnTo>
                <a:lnTo>
                  <a:pt x="0" y="44540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17728" y="1046999"/>
            <a:ext cx="14740769" cy="8482536"/>
            <a:chOff x="0" y="0"/>
            <a:chExt cx="3845374" cy="20679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45374" cy="2067913"/>
            </a:xfrm>
            <a:custGeom>
              <a:avLst/>
              <a:gdLst/>
              <a:ahLst/>
              <a:cxnLst/>
              <a:rect l="l" t="t" r="r" b="b"/>
              <a:pathLst>
                <a:path w="3845374" h="2067913">
                  <a:moveTo>
                    <a:pt x="27043" y="0"/>
                  </a:moveTo>
                  <a:lnTo>
                    <a:pt x="3818331" y="0"/>
                  </a:lnTo>
                  <a:cubicBezTo>
                    <a:pt x="3833267" y="0"/>
                    <a:pt x="3845374" y="12108"/>
                    <a:pt x="3845374" y="27043"/>
                  </a:cubicBezTo>
                  <a:lnTo>
                    <a:pt x="3845374" y="2040870"/>
                  </a:lnTo>
                  <a:cubicBezTo>
                    <a:pt x="3845374" y="2055805"/>
                    <a:pt x="3833267" y="2067913"/>
                    <a:pt x="3818331" y="2067913"/>
                  </a:cubicBezTo>
                  <a:lnTo>
                    <a:pt x="27043" y="2067913"/>
                  </a:lnTo>
                  <a:cubicBezTo>
                    <a:pt x="12108" y="2067913"/>
                    <a:pt x="0" y="2055805"/>
                    <a:pt x="0" y="2040870"/>
                  </a:cubicBezTo>
                  <a:lnTo>
                    <a:pt x="0" y="27043"/>
                  </a:lnTo>
                  <a:cubicBezTo>
                    <a:pt x="0" y="12108"/>
                    <a:pt x="12108" y="0"/>
                    <a:pt x="2704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845374" cy="2106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4962506">
            <a:off x="2468531" y="2839761"/>
            <a:ext cx="4866968" cy="4114800"/>
          </a:xfrm>
          <a:custGeom>
            <a:avLst/>
            <a:gdLst/>
            <a:ahLst/>
            <a:cxnLst/>
            <a:rect l="l" t="t" r="r" b="b"/>
            <a:pathLst>
              <a:path w="4866968" h="4114800">
                <a:moveTo>
                  <a:pt x="0" y="0"/>
                </a:moveTo>
                <a:lnTo>
                  <a:pt x="4866968" y="0"/>
                </a:lnTo>
                <a:lnTo>
                  <a:pt x="48669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264382" y="3192312"/>
            <a:ext cx="6358758" cy="907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10"/>
              </a:lnSpc>
            </a:pPr>
            <a:r>
              <a:rPr lang="en-US" sz="4562">
                <a:solidFill>
                  <a:srgbClr val="6E9277"/>
                </a:solidFill>
                <a:latin typeface="Sniglet"/>
                <a:ea typeface="Sniglet"/>
                <a:cs typeface="Sniglet"/>
                <a:sym typeface="Sniglet"/>
              </a:rPr>
              <a:t>The answer is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529C699B-D58D-5095-88BD-92648053F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" b="10618"/>
          <a:stretch>
            <a:fillRect/>
          </a:stretch>
        </p:blipFill>
        <p:spPr>
          <a:xfrm>
            <a:off x="2409542" y="1159984"/>
            <a:ext cx="4521154" cy="8256569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D604AC85-1223-FB8E-B28D-C6ACDADF74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28257" b="6372"/>
          <a:stretch>
            <a:fillRect/>
          </a:stretch>
        </p:blipFill>
        <p:spPr>
          <a:xfrm>
            <a:off x="7707384" y="2325692"/>
            <a:ext cx="8028218" cy="592515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10065" y="1028700"/>
            <a:ext cx="6339328" cy="4114800"/>
          </a:xfrm>
          <a:custGeom>
            <a:avLst/>
            <a:gdLst/>
            <a:ahLst/>
            <a:cxnLst/>
            <a:rect l="l" t="t" r="r" b="b"/>
            <a:pathLst>
              <a:path w="6339328" h="4114800">
                <a:moveTo>
                  <a:pt x="0" y="0"/>
                </a:moveTo>
                <a:lnTo>
                  <a:pt x="6339328" y="0"/>
                </a:lnTo>
                <a:lnTo>
                  <a:pt x="63393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200900"/>
            <a:ext cx="4866968" cy="4114800"/>
          </a:xfrm>
          <a:custGeom>
            <a:avLst/>
            <a:gdLst/>
            <a:ahLst/>
            <a:cxnLst/>
            <a:rect l="l" t="t" r="r" b="b"/>
            <a:pathLst>
              <a:path w="4866968" h="4114800">
                <a:moveTo>
                  <a:pt x="0" y="0"/>
                </a:moveTo>
                <a:lnTo>
                  <a:pt x="4866968" y="0"/>
                </a:lnTo>
                <a:lnTo>
                  <a:pt x="48669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9953289">
            <a:off x="-1970648" y="-688475"/>
            <a:ext cx="6035040" cy="4114800"/>
          </a:xfrm>
          <a:custGeom>
            <a:avLst/>
            <a:gdLst/>
            <a:ahLst/>
            <a:cxnLst/>
            <a:rect l="l" t="t" r="r" b="b"/>
            <a:pathLst>
              <a:path w="6035040" h="4114800">
                <a:moveTo>
                  <a:pt x="0" y="0"/>
                </a:moveTo>
                <a:lnTo>
                  <a:pt x="6035040" y="0"/>
                </a:lnTo>
                <a:lnTo>
                  <a:pt x="60350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Freeform 8"/>
          <p:cNvSpPr/>
          <p:nvPr/>
        </p:nvSpPr>
        <p:spPr>
          <a:xfrm rot="983008">
            <a:off x="15133881" y="6579271"/>
            <a:ext cx="2783101" cy="4114800"/>
          </a:xfrm>
          <a:custGeom>
            <a:avLst/>
            <a:gdLst/>
            <a:ahLst/>
            <a:cxnLst/>
            <a:rect l="l" t="t" r="r" b="b"/>
            <a:pathLst>
              <a:path w="2783101" h="4114800">
                <a:moveTo>
                  <a:pt x="0" y="0"/>
                </a:moveTo>
                <a:lnTo>
                  <a:pt x="2783101" y="0"/>
                </a:lnTo>
                <a:lnTo>
                  <a:pt x="27831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68672A82-607A-1DE6-70C4-0FB46FC6FA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5" t="27996"/>
          <a:stretch>
            <a:fillRect/>
          </a:stretch>
        </p:blipFill>
        <p:spPr>
          <a:xfrm>
            <a:off x="9137947" y="1475012"/>
            <a:ext cx="8103181" cy="550817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643180DC-6229-2583-52AE-51B9DBEB50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9" t="1" r="25445" b="27270"/>
          <a:stretch>
            <a:fillRect/>
          </a:stretch>
        </p:blipFill>
        <p:spPr>
          <a:xfrm>
            <a:off x="821005" y="1452732"/>
            <a:ext cx="8091925" cy="5508171"/>
          </a:xfrm>
          <a:prstGeom prst="rect">
            <a:avLst/>
          </a:prstGeom>
        </p:spPr>
      </p:pic>
      <p:sp>
        <p:nvSpPr>
          <p:cNvPr id="13" name="TextBox 11">
            <a:extLst>
              <a:ext uri="{FF2B5EF4-FFF2-40B4-BE49-F238E27FC236}">
                <a16:creationId xmlns:a16="http://schemas.microsoft.com/office/drawing/2014/main" id="{AAF39861-0BB9-3E4C-FC1D-4094C9F16339}"/>
              </a:ext>
            </a:extLst>
          </p:cNvPr>
          <p:cNvSpPr txBox="1"/>
          <p:nvPr/>
        </p:nvSpPr>
        <p:spPr>
          <a:xfrm>
            <a:off x="3810000" y="7429495"/>
            <a:ext cx="11125200" cy="1891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10"/>
              </a:lnSpc>
            </a:pPr>
            <a:r>
              <a:rPr lang="hr-HR" sz="4562" dirty="0">
                <a:solidFill>
                  <a:srgbClr val="6E9277"/>
                </a:solidFill>
                <a:latin typeface="Sniglet"/>
                <a:ea typeface="Sniglet"/>
                <a:cs typeface="Sniglet"/>
                <a:sym typeface="Sniglet"/>
              </a:rPr>
              <a:t>Rezanje i postavljanje zaštitne podloge na dno gredice radi sprečavanja rasta korova.</a:t>
            </a:r>
            <a:endParaRPr lang="en-US" sz="4562" dirty="0">
              <a:solidFill>
                <a:srgbClr val="6E9277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9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905000" y="166802"/>
            <a:ext cx="14649430" cy="4256412"/>
            <a:chOff x="0" y="0"/>
            <a:chExt cx="3845374" cy="20679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45374" cy="2067913"/>
            </a:xfrm>
            <a:custGeom>
              <a:avLst/>
              <a:gdLst/>
              <a:ahLst/>
              <a:cxnLst/>
              <a:rect l="l" t="t" r="r" b="b"/>
              <a:pathLst>
                <a:path w="3845374" h="2067913">
                  <a:moveTo>
                    <a:pt x="27043" y="0"/>
                  </a:moveTo>
                  <a:lnTo>
                    <a:pt x="3818331" y="0"/>
                  </a:lnTo>
                  <a:cubicBezTo>
                    <a:pt x="3833267" y="0"/>
                    <a:pt x="3845374" y="12108"/>
                    <a:pt x="3845374" y="27043"/>
                  </a:cubicBezTo>
                  <a:lnTo>
                    <a:pt x="3845374" y="2040870"/>
                  </a:lnTo>
                  <a:cubicBezTo>
                    <a:pt x="3845374" y="2055805"/>
                    <a:pt x="3833267" y="2067913"/>
                    <a:pt x="3818331" y="2067913"/>
                  </a:cubicBezTo>
                  <a:lnTo>
                    <a:pt x="27043" y="2067913"/>
                  </a:lnTo>
                  <a:cubicBezTo>
                    <a:pt x="12108" y="2067913"/>
                    <a:pt x="0" y="2055805"/>
                    <a:pt x="0" y="2040870"/>
                  </a:cubicBezTo>
                  <a:lnTo>
                    <a:pt x="0" y="27043"/>
                  </a:lnTo>
                  <a:cubicBezTo>
                    <a:pt x="0" y="12108"/>
                    <a:pt x="12108" y="0"/>
                    <a:pt x="2704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845374" cy="2106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989942" y="7058161"/>
            <a:ext cx="8907637" cy="2392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35"/>
              </a:lnSpc>
            </a:pPr>
            <a:r>
              <a:rPr lang="en-US" sz="18199" dirty="0">
                <a:solidFill>
                  <a:srgbClr val="6E9277"/>
                </a:solidFill>
                <a:latin typeface="Marykate"/>
                <a:ea typeface="Marykate"/>
                <a:cs typeface="Marykate"/>
                <a:sym typeface="Marykate"/>
              </a:rPr>
              <a:t>POTATO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33570" y="180759"/>
            <a:ext cx="14649430" cy="3859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10"/>
              </a:lnSpc>
            </a:pPr>
            <a:r>
              <a:rPr lang="hr-HR" sz="4562" dirty="0">
                <a:solidFill>
                  <a:srgbClr val="6E9277"/>
                </a:solidFill>
                <a:latin typeface="Sniglet"/>
                <a:ea typeface="Sniglet"/>
                <a:cs typeface="Sniglet"/>
                <a:sym typeface="Sniglet"/>
              </a:rPr>
              <a:t>Djeca zajedno pripremaju gredicu. Rukama i lopaticama pune gredice zemljom te ju ravnomjerno raspoređuju. Vrijedno surađuju i pomažu jedni drugima kako bi pripremili kvalitetno tlo za sadnju povrća.</a:t>
            </a:r>
            <a:endParaRPr lang="en-US" sz="4562" dirty="0">
              <a:solidFill>
                <a:srgbClr val="6E9277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5616E224-4C09-B5AB-3737-3DA8C4439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1"/>
          <a:stretch>
            <a:fillRect/>
          </a:stretch>
        </p:blipFill>
        <p:spPr>
          <a:xfrm>
            <a:off x="1862847" y="4243091"/>
            <a:ext cx="14699706" cy="590225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64126">
            <a:off x="7448539" y="3335940"/>
            <a:ext cx="3321631" cy="2800161"/>
          </a:xfrm>
          <a:custGeom>
            <a:avLst/>
            <a:gdLst/>
            <a:ahLst/>
            <a:cxnLst/>
            <a:rect l="l" t="t" r="r" b="b"/>
            <a:pathLst>
              <a:path w="6339328" h="4114800">
                <a:moveTo>
                  <a:pt x="0" y="0"/>
                </a:moveTo>
                <a:lnTo>
                  <a:pt x="6339328" y="0"/>
                </a:lnTo>
                <a:lnTo>
                  <a:pt x="63393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-582933" y="1764034"/>
            <a:ext cx="3119284" cy="2258217"/>
          </a:xfrm>
          <a:custGeom>
            <a:avLst/>
            <a:gdLst/>
            <a:ahLst/>
            <a:cxnLst/>
            <a:rect l="l" t="t" r="r" b="b"/>
            <a:pathLst>
              <a:path w="4866968" h="4114800">
                <a:moveTo>
                  <a:pt x="0" y="0"/>
                </a:moveTo>
                <a:lnTo>
                  <a:pt x="4866968" y="0"/>
                </a:lnTo>
                <a:lnTo>
                  <a:pt x="48669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45598">
            <a:off x="16382651" y="6742955"/>
            <a:ext cx="1905538" cy="3168701"/>
          </a:xfrm>
          <a:custGeom>
            <a:avLst/>
            <a:gdLst/>
            <a:ahLst/>
            <a:cxnLst/>
            <a:rect l="l" t="t" r="r" b="b"/>
            <a:pathLst>
              <a:path w="2783101" h="4114800">
                <a:moveTo>
                  <a:pt x="0" y="0"/>
                </a:moveTo>
                <a:lnTo>
                  <a:pt x="2783101" y="0"/>
                </a:lnTo>
                <a:lnTo>
                  <a:pt x="27831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237A5791-F954-C871-774A-9C3159F4C9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1"/>
          <a:stretch>
            <a:fillRect/>
          </a:stretch>
        </p:blipFill>
        <p:spPr>
          <a:xfrm>
            <a:off x="10068588" y="-5443"/>
            <a:ext cx="6339328" cy="10287000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70C36D39-7E08-A4E7-414E-39922C920C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7" t="23864" b="16574"/>
          <a:stretch>
            <a:fillRect/>
          </a:stretch>
        </p:blipFill>
        <p:spPr>
          <a:xfrm>
            <a:off x="1843797" y="0"/>
            <a:ext cx="6061952" cy="103346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9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1479895" y="8724900"/>
            <a:ext cx="6477000" cy="3794439"/>
          </a:xfrm>
          <a:custGeom>
            <a:avLst/>
            <a:gdLst/>
            <a:ahLst/>
            <a:cxnLst/>
            <a:rect l="l" t="t" r="r" b="b"/>
            <a:pathLst>
              <a:path w="7558685" h="4480239">
                <a:moveTo>
                  <a:pt x="0" y="0"/>
                </a:moveTo>
                <a:lnTo>
                  <a:pt x="7558685" y="0"/>
                </a:lnTo>
                <a:lnTo>
                  <a:pt x="7558685" y="4480239"/>
                </a:lnTo>
                <a:lnTo>
                  <a:pt x="0" y="44802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0651328" flipH="1">
            <a:off x="160131" y="7451820"/>
            <a:ext cx="5054506" cy="2995944"/>
          </a:xfrm>
          <a:custGeom>
            <a:avLst/>
            <a:gdLst/>
            <a:ahLst/>
            <a:cxnLst/>
            <a:rect l="l" t="t" r="r" b="b"/>
            <a:pathLst>
              <a:path w="5054506" h="2995944">
                <a:moveTo>
                  <a:pt x="5054506" y="0"/>
                </a:moveTo>
                <a:lnTo>
                  <a:pt x="0" y="0"/>
                </a:lnTo>
                <a:lnTo>
                  <a:pt x="0" y="2995943"/>
                </a:lnTo>
                <a:lnTo>
                  <a:pt x="5054506" y="2995943"/>
                </a:lnTo>
                <a:lnTo>
                  <a:pt x="505450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54460EDA-64B2-912D-AEF5-50F5919E3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1634" r="11667" b="14312"/>
          <a:stretch>
            <a:fillRect/>
          </a:stretch>
        </p:blipFill>
        <p:spPr>
          <a:xfrm>
            <a:off x="83037" y="1202872"/>
            <a:ext cx="17873858" cy="734420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415</Words>
  <Application>Microsoft Office PowerPoint</Application>
  <PresentationFormat>Prilagođeno</PresentationFormat>
  <Paragraphs>54</Paragraphs>
  <Slides>30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30</vt:i4>
      </vt:variant>
    </vt:vector>
  </HeadingPairs>
  <TitlesOfParts>
    <vt:vector size="35" baseType="lpstr">
      <vt:lpstr>Sniglet</vt:lpstr>
      <vt:lpstr>Arial</vt:lpstr>
      <vt:lpstr>Calibri</vt:lpstr>
      <vt:lpstr>Marykate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and Red Playful Illustrative Vegetables Quiz Presentation</dc:title>
  <dc:creator>Radost1-S5</dc:creator>
  <cp:lastModifiedBy>Radost1-S5</cp:lastModifiedBy>
  <cp:revision>11</cp:revision>
  <dcterms:created xsi:type="dcterms:W3CDTF">2006-08-16T00:00:00Z</dcterms:created>
  <dcterms:modified xsi:type="dcterms:W3CDTF">2026-06-18T09:47:57Z</dcterms:modified>
  <dc:identifier>DAHKAZ4xxEo</dc:identifier>
</cp:coreProperties>
</file>