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5EB"/>
          </a:solidFill>
          <a:ln>
            <a:solidFill>
              <a:srgbClr val="FFF5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58189" y="914400"/>
            <a:ext cx="43772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SVIJET KROZ OSJETILA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970844"/>
            <a:ext cx="4051302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hr-HR" sz="2400" b="1" i="1" dirty="0"/>
              <a:t>ODGOJNA SKUPINA:</a:t>
            </a:r>
          </a:p>
          <a:p>
            <a:pPr algn="ctr"/>
            <a:r>
              <a:rPr lang="hr-HR" sz="2400" b="1" i="1" dirty="0"/>
              <a:t>      „ </a:t>
            </a:r>
            <a:r>
              <a:rPr lang="hr-HR" sz="2400" dirty="0"/>
              <a:t>Balončići”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i="1" dirty="0"/>
              <a:t>ODGOJITELJICE: </a:t>
            </a:r>
          </a:p>
          <a:p>
            <a:pPr algn="ctr"/>
            <a:r>
              <a:rPr lang="hr-HR" sz="2400" dirty="0"/>
              <a:t>	Marina </a:t>
            </a:r>
            <a:r>
              <a:rPr lang="hr-HR" sz="2400" dirty="0" err="1"/>
              <a:t>Majkus</a:t>
            </a:r>
            <a:endParaRPr lang="hr-HR" sz="2400" dirty="0"/>
          </a:p>
          <a:p>
            <a:pPr algn="ctr"/>
            <a:r>
              <a:rPr lang="hr-HR" sz="2400" dirty="0"/>
              <a:t>	Marina Radić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Područni vrtić Baderna </a:t>
            </a:r>
          </a:p>
          <a:p>
            <a:pPr algn="ctr"/>
            <a:r>
              <a:rPr lang="hr-HR" sz="2400" dirty="0"/>
              <a:t>Pedagoška godina 2025./2026.</a:t>
            </a:r>
          </a:p>
          <a:p>
            <a:pPr algn="ctr">
              <a:defRPr sz="2000">
                <a:solidFill>
                  <a:srgbClr val="5A5A5A"/>
                </a:solidFill>
              </a:defRPr>
            </a:pPr>
            <a:endParaRPr sz="2400" dirty="0"/>
          </a:p>
        </p:txBody>
      </p:sp>
      <p:sp>
        <p:nvSpPr>
          <p:cNvPr id="5" name="Oval 4"/>
          <p:cNvSpPr/>
          <p:nvPr/>
        </p:nvSpPr>
        <p:spPr>
          <a:xfrm>
            <a:off x="457200" y="457200"/>
            <a:ext cx="457200" cy="457200"/>
          </a:xfrm>
          <a:prstGeom prst="ellipse">
            <a:avLst/>
          </a:prstGeom>
          <a:solidFill>
            <a:srgbClr val="FFC8C8"/>
          </a:solidFill>
          <a:ln>
            <a:solidFill>
              <a:srgbClr val="FF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7772400" y="640080"/>
            <a:ext cx="457200" cy="457200"/>
          </a:xfrm>
          <a:prstGeom prst="ellipse">
            <a:avLst/>
          </a:prstGeom>
          <a:solidFill>
            <a:srgbClr val="C8E6FF"/>
          </a:solidFill>
          <a:ln>
            <a:solidFill>
              <a:srgbClr val="C8E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914400" y="5486400"/>
            <a:ext cx="457200" cy="457200"/>
          </a:xfrm>
          <a:prstGeom prst="ellipse">
            <a:avLst/>
          </a:prstGeom>
          <a:solidFill>
            <a:srgbClr val="FFE6B4"/>
          </a:solidFill>
          <a:ln>
            <a:solidFill>
              <a:srgbClr val="FFE6B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val 7"/>
          <p:cNvSpPr/>
          <p:nvPr/>
        </p:nvSpPr>
        <p:spPr>
          <a:xfrm>
            <a:off x="7315200" y="5303520"/>
            <a:ext cx="457200" cy="457200"/>
          </a:xfrm>
          <a:prstGeom prst="ellipse">
            <a:avLst/>
          </a:prstGeom>
          <a:solidFill>
            <a:srgbClr val="DCFFDC"/>
          </a:solidFill>
          <a:ln>
            <a:solidFill>
              <a:srgbClr val="DCFF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FFE6"/>
          </a:solidFill>
          <a:ln>
            <a:solidFill>
              <a:srgbClr val="F0FF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118764" y="274320"/>
            <a:ext cx="49064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3"/>
                </a:solidFill>
              </a:rPr>
              <a:t>Istraživanje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mirisa</a:t>
            </a:r>
            <a:r>
              <a:rPr sz="3200" b="1" dirty="0">
                <a:solidFill>
                  <a:schemeClr val="accent3"/>
                </a:solidFill>
              </a:rPr>
              <a:t> u </a:t>
            </a:r>
            <a:r>
              <a:rPr sz="3200" b="1" dirty="0" err="1">
                <a:solidFill>
                  <a:schemeClr val="accent3"/>
                </a:solidFill>
              </a:rPr>
              <a:t>prirodi</a:t>
            </a:r>
            <a:r>
              <a:rPr sz="3200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Picture 3" descr="PHOTO-2026-04-28-08-03-54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7525" y="1673334"/>
            <a:ext cx="571647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tijekom</a:t>
            </a:r>
            <a:r>
              <a:rPr sz="2400" dirty="0"/>
              <a:t> </a:t>
            </a:r>
            <a:r>
              <a:rPr sz="2400" dirty="0" err="1"/>
              <a:t>boravka</a:t>
            </a:r>
            <a:r>
              <a:rPr sz="2400" dirty="0"/>
              <a:t> u </a:t>
            </a:r>
            <a:r>
              <a:rPr sz="2400" dirty="0" err="1"/>
              <a:t>prirodi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mirise</a:t>
            </a:r>
            <a:r>
              <a:rPr sz="2400" dirty="0"/>
              <a:t> </a:t>
            </a:r>
            <a:r>
              <a:rPr sz="2400" dirty="0" err="1"/>
              <a:t>cvijeća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njuha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opažala</a:t>
            </a:r>
            <a:r>
              <a:rPr sz="2400" dirty="0"/>
              <a:t> </a:t>
            </a:r>
            <a:r>
              <a:rPr sz="2400" dirty="0" err="1"/>
              <a:t>prirodne</a:t>
            </a:r>
            <a:r>
              <a:rPr sz="2400" dirty="0"/>
              <a:t> </a:t>
            </a:r>
            <a:r>
              <a:rPr sz="2400" dirty="0" err="1"/>
              <a:t>detalje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boje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znatiželju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okoline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r>
              <a:rPr sz="2400" dirty="0" err="1"/>
              <a:t>iskustvo</a:t>
            </a:r>
            <a:r>
              <a:rPr lang="hr-HR"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neposredan</a:t>
            </a:r>
            <a:r>
              <a:rPr sz="2400" dirty="0"/>
              <a:t> </a:t>
            </a:r>
            <a:r>
              <a:rPr sz="2400" dirty="0" err="1"/>
              <a:t>kontakt</a:t>
            </a:r>
            <a:r>
              <a:rPr sz="2400" dirty="0"/>
              <a:t> s </a:t>
            </a:r>
            <a:r>
              <a:rPr sz="2400" dirty="0" err="1"/>
              <a:t>prirodom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BDC"/>
          </a:solidFill>
          <a:ln>
            <a:solidFill>
              <a:srgbClr val="FFEB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713172" y="278052"/>
            <a:ext cx="57176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2"/>
                </a:solidFill>
              </a:rPr>
              <a:t>Senzorna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igra</a:t>
            </a:r>
            <a:r>
              <a:rPr sz="3200" b="1" dirty="0">
                <a:solidFill>
                  <a:schemeClr val="accent2"/>
                </a:solidFill>
              </a:rPr>
              <a:t> s </a:t>
            </a:r>
            <a:r>
              <a:rPr sz="3200" b="1" dirty="0" err="1">
                <a:solidFill>
                  <a:schemeClr val="accent2"/>
                </a:solidFill>
              </a:rPr>
              <a:t>obojenom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rižom</a:t>
            </a:r>
            <a:r>
              <a:rPr sz="32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" name="Picture 3" descr="PHOTO-2026-04-28-08-03-54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4510" y="1673334"/>
            <a:ext cx="56052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lang="hr-HR"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senzornu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lang="hr-HR"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teksture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boje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koristila</a:t>
            </a:r>
            <a:r>
              <a:rPr sz="2400" dirty="0"/>
              <a:t> </a:t>
            </a:r>
            <a:r>
              <a:rPr sz="2400" dirty="0" err="1"/>
              <a:t>lijevke</a:t>
            </a:r>
            <a:r>
              <a:rPr sz="2400" dirty="0"/>
              <a:t>, </a:t>
            </a:r>
            <a:r>
              <a:rPr sz="2400" dirty="0" err="1"/>
              <a:t>žlice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posudice</a:t>
            </a:r>
            <a:r>
              <a:rPr lang="hr-HR" sz="2400" dirty="0"/>
              <a:t>  </a:t>
            </a:r>
          </a:p>
          <a:p>
            <a:pPr>
              <a:defRPr sz="1600"/>
            </a:pP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lang="hr-HR" sz="2400" dirty="0"/>
              <a:t>finu </a:t>
            </a:r>
            <a:r>
              <a:rPr lang="hr-HR" sz="2400" dirty="0" err="1"/>
              <a:t>motoriku,pažnju</a:t>
            </a:r>
            <a:r>
              <a:rPr lang="hr-HR" sz="2400" dirty="0"/>
              <a:t>,       koordinaciju ruka-</a:t>
            </a:r>
            <a:r>
              <a:rPr lang="hr-HR" sz="2400" dirty="0" err="1"/>
              <a:t>oko,suradnju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samostalno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igru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bogato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lang="hr-HR" sz="2400" dirty="0"/>
              <a:t> i</a:t>
            </a:r>
            <a:r>
              <a:rPr sz="2400" dirty="0" err="1"/>
              <a:t>skustvo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manipulaciju</a:t>
            </a:r>
            <a:r>
              <a:rPr sz="2400" dirty="0"/>
              <a:t> </a:t>
            </a:r>
            <a:r>
              <a:rPr sz="2400" dirty="0" err="1"/>
              <a:t>materijalima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5D2"/>
          </a:solidFill>
          <a:ln>
            <a:solidFill>
              <a:srgbClr val="FFF5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99325" y="274320"/>
            <a:ext cx="46371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rgbClr val="FFC000"/>
                </a:solidFill>
              </a:rPr>
              <a:t>Istraživanje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okusa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i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mirisa</a:t>
            </a:r>
            <a:r>
              <a:rPr sz="32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 descr="PHOTO-2026-04-28-08-03-54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0974" y="1734178"/>
            <a:ext cx="5824800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limuna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upoznavala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okuse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mirise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okusa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njuha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opažala</a:t>
            </a:r>
            <a:r>
              <a:rPr sz="2400" dirty="0"/>
              <a:t> </a:t>
            </a:r>
            <a:r>
              <a:rPr sz="2400" dirty="0" err="1"/>
              <a:t>reakcije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kiseli</a:t>
            </a:r>
            <a:r>
              <a:rPr sz="2400" dirty="0"/>
              <a:t> </a:t>
            </a:r>
            <a:r>
              <a:rPr sz="2400" dirty="0" err="1"/>
              <a:t>okus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neposredno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iskustvo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bogato</a:t>
            </a:r>
            <a:r>
              <a:rPr sz="2400" dirty="0"/>
              <a:t> </a:t>
            </a:r>
            <a:r>
              <a:rPr sz="2400" dirty="0" err="1"/>
              <a:t>senzorno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iskustvo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voća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8DC"/>
          </a:solidFill>
          <a:ln>
            <a:solidFill>
              <a:srgbClr val="FFF8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74701" y="274320"/>
            <a:ext cx="71945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Istraživanje</a:t>
            </a:r>
            <a:r>
              <a:rPr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pijeska</a:t>
            </a:r>
            <a:r>
              <a:rPr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i</a:t>
            </a:r>
            <a:r>
              <a:rPr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prirodnih</a:t>
            </a:r>
            <a:r>
              <a:rPr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materijala</a:t>
            </a:r>
            <a:r>
              <a:rPr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4" name="Picture 3" descr="PHOTO-2026-04-28-08-03-54 (24)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990" y="1858000"/>
            <a:ext cx="534595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u </a:t>
            </a:r>
            <a:r>
              <a:rPr sz="2400" dirty="0" err="1"/>
              <a:t>pijesku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teksturu</a:t>
            </a:r>
            <a:r>
              <a:rPr sz="2400" dirty="0"/>
              <a:t> </a:t>
            </a:r>
            <a:r>
              <a:rPr sz="2400" dirty="0" err="1"/>
              <a:t>pijeska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koristila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alate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posudice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finu</a:t>
            </a:r>
            <a:r>
              <a:rPr sz="2400" dirty="0"/>
              <a:t> </a:t>
            </a:r>
            <a:r>
              <a:rPr sz="2400" dirty="0" err="1"/>
              <a:t>motoriku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koordinaciju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maštu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suradničku</a:t>
            </a:r>
            <a:r>
              <a:rPr sz="2400" dirty="0"/>
              <a:t> </a:t>
            </a:r>
            <a:r>
              <a:rPr sz="2400" dirty="0" err="1"/>
              <a:t>igru</a:t>
            </a:r>
            <a:br>
              <a:rPr sz="2400" dirty="0"/>
            </a:br>
            <a:br>
              <a:rPr sz="2400" dirty="0"/>
            </a:br>
            <a:r>
              <a:rPr sz="2400" dirty="0" err="1"/>
              <a:t>Boravak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otvorenom</a:t>
            </a:r>
            <a:r>
              <a:rPr sz="2400" dirty="0"/>
              <a:t> </a:t>
            </a:r>
            <a:r>
              <a:rPr sz="2400" dirty="0" err="1"/>
              <a:t>omogućio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bogato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r>
              <a:rPr sz="2400" dirty="0" err="1"/>
              <a:t>iskustvo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istraživanje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19" y="22669"/>
            <a:ext cx="9144000" cy="6858000"/>
          </a:xfrm>
          <a:prstGeom prst="rect">
            <a:avLst/>
          </a:prstGeom>
          <a:solidFill>
            <a:srgbClr val="EBF5FF"/>
          </a:solidFill>
          <a:ln>
            <a:solidFill>
              <a:srgbClr val="EB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25130" y="296713"/>
            <a:ext cx="42937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3"/>
                </a:solidFill>
              </a:rPr>
              <a:t>Istraživanje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pjene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i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vode</a:t>
            </a:r>
            <a:endParaRPr sz="3200" b="1" dirty="0">
              <a:solidFill>
                <a:schemeClr val="accent3"/>
              </a:solidFill>
            </a:endParaRPr>
          </a:p>
        </p:txBody>
      </p:sp>
      <p:pic>
        <p:nvPicPr>
          <p:cNvPr id="4" name="Picture 3" descr="PHOTO-2026-04-28-08-03-54 (2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9819" y="1743509"/>
            <a:ext cx="582480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senzornu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pjenu</a:t>
            </a:r>
            <a:r>
              <a:rPr sz="2400" dirty="0"/>
              <a:t>, </a:t>
            </a:r>
            <a:r>
              <a:rPr sz="2400" dirty="0" err="1"/>
              <a:t>mjehuriće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vodu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dodira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opažala</a:t>
            </a:r>
            <a:r>
              <a:rPr sz="2400" dirty="0"/>
              <a:t> </a:t>
            </a:r>
            <a:r>
              <a:rPr sz="2400" dirty="0" err="1"/>
              <a:t>promjene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teksture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suradnju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zajedničku</a:t>
            </a:r>
            <a:r>
              <a:rPr sz="2400" dirty="0"/>
              <a:t> </a:t>
            </a:r>
            <a:r>
              <a:rPr sz="2400" dirty="0" err="1"/>
              <a:t>igru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bogato</a:t>
            </a:r>
            <a:r>
              <a:rPr sz="2400" dirty="0"/>
              <a:t> </a:t>
            </a:r>
            <a:r>
              <a:rPr sz="2400" dirty="0" err="1"/>
              <a:t>senzorno</a:t>
            </a:r>
            <a:endParaRPr lang="hr-HR" sz="2400" dirty="0"/>
          </a:p>
          <a:p>
            <a:pPr>
              <a:defRPr sz="1600"/>
            </a:pPr>
            <a:r>
              <a:rPr lang="hr-HR" sz="2400" dirty="0"/>
              <a:t>i</a:t>
            </a:r>
            <a:r>
              <a:rPr sz="2400" dirty="0" err="1"/>
              <a:t>skustvo</a:t>
            </a:r>
            <a:r>
              <a:rPr lang="hr-HR"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različitih</a:t>
            </a:r>
            <a:r>
              <a:rPr sz="2400" dirty="0"/>
              <a:t> </a:t>
            </a:r>
            <a:r>
              <a:rPr sz="2400" dirty="0" err="1"/>
              <a:t>materijala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EBDC"/>
          </a:solidFill>
          <a:ln>
            <a:solidFill>
              <a:srgbClr val="F5EB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79257" y="278052"/>
            <a:ext cx="45854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bg2">
                    <a:lumMod val="50000"/>
                  </a:schemeClr>
                </a:solidFill>
              </a:rPr>
              <a:t>Senzorna</a:t>
            </a:r>
            <a:r>
              <a:rPr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bg2">
                    <a:lumMod val="50000"/>
                  </a:schemeClr>
                </a:solidFill>
              </a:rPr>
              <a:t>staza</a:t>
            </a:r>
            <a:r>
              <a:rPr sz="3200" b="1" dirty="0">
                <a:solidFill>
                  <a:schemeClr val="bg2">
                    <a:lumMod val="50000"/>
                  </a:schemeClr>
                </a:solidFill>
              </a:rPr>
              <a:t> za </a:t>
            </a:r>
            <a:r>
              <a:rPr sz="3200" b="1" dirty="0" err="1">
                <a:solidFill>
                  <a:schemeClr val="bg2">
                    <a:lumMod val="50000"/>
                  </a:schemeClr>
                </a:solidFill>
              </a:rPr>
              <a:t>stopala</a:t>
            </a:r>
            <a:r>
              <a:rPr sz="3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 descr="PHOTO-2026-04-28-08-03-55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3528" y="1858000"/>
            <a:ext cx="5614870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hodanjem</a:t>
            </a:r>
            <a:r>
              <a:rPr sz="2400" dirty="0"/>
              <a:t> po </a:t>
            </a:r>
            <a:r>
              <a:rPr sz="2400" dirty="0" err="1"/>
              <a:t>senzornoj</a:t>
            </a:r>
            <a:r>
              <a:rPr sz="2400" dirty="0"/>
              <a:t> </a:t>
            </a:r>
            <a:r>
              <a:rPr sz="2400" dirty="0" err="1"/>
              <a:t>stazi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teksture</a:t>
            </a:r>
            <a:r>
              <a:rPr sz="2400" dirty="0"/>
              <a:t> pod </a:t>
            </a:r>
            <a:r>
              <a:rPr sz="2400" dirty="0" err="1"/>
              <a:t>stopalima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dodira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ravnotežu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jačala</a:t>
            </a:r>
            <a:r>
              <a:rPr sz="2400" dirty="0"/>
              <a:t> </a:t>
            </a:r>
            <a:r>
              <a:rPr sz="2400" dirty="0" err="1"/>
              <a:t>koordinaciju</a:t>
            </a:r>
            <a:r>
              <a:rPr sz="2400" dirty="0"/>
              <a:t> </a:t>
            </a:r>
            <a:r>
              <a:rPr sz="2400" dirty="0" err="1"/>
              <a:t>pokreta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samostalno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kretanje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učenje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endParaRPr lang="hr-HR" sz="2400" dirty="0"/>
          </a:p>
          <a:p>
            <a:pPr>
              <a:defRPr sz="1600"/>
            </a:pPr>
            <a:r>
              <a:rPr sz="2400" dirty="0" err="1"/>
              <a:t>pokret</a:t>
            </a:r>
            <a:r>
              <a:rPr sz="2400" dirty="0"/>
              <a:t>,</a:t>
            </a:r>
            <a:r>
              <a:rPr lang="hr-HR"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r>
              <a:rPr sz="2400" dirty="0" err="1"/>
              <a:t>iskustvo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BE1"/>
          </a:solidFill>
          <a:ln>
            <a:solidFill>
              <a:srgbClr val="FFEB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057914" y="274320"/>
            <a:ext cx="502817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2"/>
                </a:solidFill>
              </a:rPr>
              <a:t>Likovno-senzorne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aktivnosti</a:t>
            </a:r>
            <a:r>
              <a:rPr sz="32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" name="Picture 3" descr="PHOTO-2026-04-28-08-03-55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1558" y="1720840"/>
            <a:ext cx="589142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likovno-senzorne</a:t>
            </a:r>
            <a:r>
              <a:rPr sz="2400" dirty="0"/>
              <a:t> </a:t>
            </a:r>
            <a:r>
              <a:rPr sz="2400" dirty="0" err="1"/>
              <a:t>aktivnosti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trgala</a:t>
            </a:r>
            <a:r>
              <a:rPr sz="2400" dirty="0"/>
              <a:t>, </a:t>
            </a:r>
            <a:r>
              <a:rPr sz="2400" dirty="0" err="1"/>
              <a:t>lijepila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materijale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finu</a:t>
            </a:r>
            <a:r>
              <a:rPr sz="2400" dirty="0"/>
              <a:t> </a:t>
            </a:r>
            <a:r>
              <a:rPr sz="2400" dirty="0" err="1"/>
              <a:t>motoriku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koordinaciju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kreativnost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pažnju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učila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samostalno</a:t>
            </a:r>
            <a:r>
              <a:rPr sz="2400" dirty="0"/>
              <a:t> </a:t>
            </a:r>
            <a:r>
              <a:rPr sz="2400" dirty="0" err="1"/>
              <a:t>istraživanje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Aktivnosti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omogućile</a:t>
            </a:r>
            <a:r>
              <a:rPr sz="2400" dirty="0"/>
              <a:t> </a:t>
            </a:r>
            <a:r>
              <a:rPr sz="2400" dirty="0" err="1"/>
              <a:t>izražavanje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lang="hr-HR" sz="2400" dirty="0"/>
              <a:t>m</a:t>
            </a:r>
            <a:r>
              <a:rPr sz="2400" dirty="0" err="1"/>
              <a:t>ašte</a:t>
            </a:r>
            <a:r>
              <a:rPr lang="hr-HR"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razvoj</a:t>
            </a:r>
            <a:r>
              <a:rPr sz="2400" dirty="0"/>
              <a:t> </a:t>
            </a:r>
            <a:r>
              <a:rPr sz="2400" dirty="0" err="1"/>
              <a:t>osjetila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stvaranje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BFF"/>
          </a:solidFill>
          <a:ln>
            <a:solidFill>
              <a:srgbClr val="F0E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274320"/>
            <a:ext cx="76594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1"/>
                </a:solidFill>
              </a:rPr>
              <a:t>Istraživanje</a:t>
            </a:r>
            <a:r>
              <a:rPr sz="3200" b="1" dirty="0">
                <a:solidFill>
                  <a:schemeClr val="accent1"/>
                </a:solidFill>
              </a:rPr>
              <a:t> </a:t>
            </a:r>
            <a:r>
              <a:rPr sz="3200" b="1" dirty="0" err="1">
                <a:solidFill>
                  <a:schemeClr val="accent1"/>
                </a:solidFill>
              </a:rPr>
              <a:t>kinetičkog</a:t>
            </a:r>
            <a:r>
              <a:rPr sz="3200" b="1" dirty="0">
                <a:solidFill>
                  <a:schemeClr val="accent1"/>
                </a:solidFill>
              </a:rPr>
              <a:t> </a:t>
            </a:r>
            <a:r>
              <a:rPr sz="3200" b="1" dirty="0" err="1">
                <a:solidFill>
                  <a:schemeClr val="accent1"/>
                </a:solidFill>
              </a:rPr>
              <a:t>pijeska</a:t>
            </a:r>
            <a:r>
              <a:rPr sz="3200" b="1" dirty="0">
                <a:solidFill>
                  <a:schemeClr val="accent1"/>
                </a:solidFill>
              </a:rPr>
              <a:t> </a:t>
            </a:r>
            <a:r>
              <a:rPr sz="3200" b="1" dirty="0" err="1">
                <a:solidFill>
                  <a:schemeClr val="accent1"/>
                </a:solidFill>
              </a:rPr>
              <a:t>i</a:t>
            </a:r>
            <a:r>
              <a:rPr sz="3200" b="1" dirty="0">
                <a:solidFill>
                  <a:schemeClr val="accent1"/>
                </a:solidFill>
              </a:rPr>
              <a:t> </a:t>
            </a:r>
            <a:r>
              <a:rPr sz="3200" b="1" dirty="0" err="1">
                <a:solidFill>
                  <a:schemeClr val="accent1"/>
                </a:solidFill>
              </a:rPr>
              <a:t>modeliranja</a:t>
            </a:r>
            <a:r>
              <a:rPr sz="3200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 descr="PHOTO-2026-04-28-08-03-55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990" y="1720840"/>
            <a:ext cx="5992153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kinetičkim</a:t>
            </a:r>
            <a:r>
              <a:rPr sz="2400" dirty="0"/>
              <a:t> </a:t>
            </a:r>
            <a:r>
              <a:rPr sz="2400" dirty="0" err="1"/>
              <a:t>pijeskom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teksture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oblike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mijesila</a:t>
            </a:r>
            <a:r>
              <a:rPr sz="2400" dirty="0"/>
              <a:t>, </a:t>
            </a:r>
            <a:r>
              <a:rPr sz="2400" dirty="0" err="1"/>
              <a:t>valjala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oblikovala</a:t>
            </a:r>
            <a:r>
              <a:rPr sz="2400" dirty="0"/>
              <a:t> </a:t>
            </a:r>
            <a:r>
              <a:rPr sz="2400" dirty="0" err="1"/>
              <a:t>materijal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finu</a:t>
            </a:r>
            <a:r>
              <a:rPr sz="2400" dirty="0"/>
              <a:t> </a:t>
            </a:r>
            <a:r>
              <a:rPr sz="2400" dirty="0" err="1"/>
              <a:t>motoriku</a:t>
            </a:r>
            <a:r>
              <a:rPr lang="hr-HR" sz="2400" dirty="0"/>
              <a:t>,pažnju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k</a:t>
            </a:r>
            <a:r>
              <a:rPr lang="hr-HR" sz="2400" dirty="0" err="1"/>
              <a:t>oncentraciju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kreativnost</a:t>
            </a:r>
            <a:r>
              <a:rPr lang="hr-HR" sz="2400" dirty="0"/>
              <a:t>,maštu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samostalno</a:t>
            </a:r>
            <a:endParaRPr lang="hr-HR" sz="2400" dirty="0"/>
          </a:p>
          <a:p>
            <a:pPr>
              <a:defRPr sz="1600"/>
            </a:pPr>
            <a:r>
              <a:rPr sz="2400" dirty="0"/>
              <a:t> </a:t>
            </a:r>
            <a:r>
              <a:rPr sz="2400" dirty="0" err="1"/>
              <a:t>istraživanje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r>
              <a:rPr sz="2400" dirty="0" err="1"/>
              <a:t>iskustvo</a:t>
            </a:r>
            <a:endParaRPr lang="hr-HR" sz="2400" dirty="0"/>
          </a:p>
          <a:p>
            <a:pPr>
              <a:defRPr sz="1600"/>
            </a:pP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dodir</a:t>
            </a:r>
            <a:r>
              <a:rPr sz="2400" dirty="0"/>
              <a:t>, </a:t>
            </a:r>
            <a:r>
              <a:rPr sz="2400" dirty="0" err="1"/>
              <a:t>oblikovanje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5EB"/>
          </a:solidFill>
          <a:ln>
            <a:solidFill>
              <a:srgbClr val="FFF5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047847" y="329625"/>
            <a:ext cx="50483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rgbClr val="FFC000"/>
                </a:solidFill>
              </a:rPr>
              <a:t>Istraživanje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zvukova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i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glazbe</a:t>
            </a:r>
            <a:r>
              <a:rPr sz="32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 descr="PHOTO-2026-04-28-08-03-55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5142" y="1720840"/>
            <a:ext cx="582217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glazbene</a:t>
            </a:r>
            <a:r>
              <a:rPr sz="2400" dirty="0"/>
              <a:t> </a:t>
            </a:r>
            <a:r>
              <a:rPr sz="2400" dirty="0" err="1"/>
              <a:t>aktivnosti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zvukove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instrumente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sluha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ritam</a:t>
            </a:r>
            <a:r>
              <a:rPr sz="2400" dirty="0"/>
              <a:t>, </a:t>
            </a:r>
            <a:r>
              <a:rPr sz="2400" dirty="0" err="1"/>
              <a:t>pokret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izražavanje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učila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glazbu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slobodnu</a:t>
            </a:r>
            <a:r>
              <a:rPr sz="2400" dirty="0"/>
              <a:t> </a:t>
            </a:r>
            <a:r>
              <a:rPr sz="2400" dirty="0" err="1"/>
              <a:t>igru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veselo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lang="hr-HR" sz="2400" dirty="0"/>
              <a:t>i</a:t>
            </a:r>
            <a:r>
              <a:rPr sz="2400" dirty="0" err="1"/>
              <a:t>skustvo</a:t>
            </a:r>
            <a:r>
              <a:rPr lang="hr-HR"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glazbu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zvukova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E6"/>
          </a:solidFill>
          <a:ln>
            <a:solidFill>
              <a:srgbClr val="EBF5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09220" y="300498"/>
            <a:ext cx="67255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3"/>
                </a:solidFill>
              </a:rPr>
              <a:t>Razvoj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pokreta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i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ravnoteže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na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igralištu</a:t>
            </a:r>
            <a:r>
              <a:rPr sz="3200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Picture 3" descr="PHOTO-2026-04-28-08-03-55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653" y="1536174"/>
            <a:ext cx="60171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aktivnosti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igralištu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ravnotežu</a:t>
            </a:r>
            <a:r>
              <a:rPr lang="hr-HR" sz="2400" dirty="0"/>
              <a:t>,</a:t>
            </a:r>
            <a:r>
              <a:rPr sz="2400" dirty="0"/>
              <a:t> </a:t>
            </a:r>
            <a:r>
              <a:rPr sz="2400" dirty="0" err="1"/>
              <a:t>koordinaciju</a:t>
            </a:r>
            <a:r>
              <a:rPr sz="2400" dirty="0"/>
              <a:t> </a:t>
            </a:r>
            <a:r>
              <a:rPr sz="2400" dirty="0" err="1"/>
              <a:t>pokreta</a:t>
            </a:r>
            <a:r>
              <a:rPr lang="hr-HR" sz="2400" dirty="0"/>
              <a:t>,suradnju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načine</a:t>
            </a:r>
            <a:r>
              <a:rPr sz="2400" dirty="0"/>
              <a:t> </a:t>
            </a:r>
            <a:r>
              <a:rPr sz="2400" dirty="0" err="1"/>
              <a:t>kretanja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jačala</a:t>
            </a:r>
            <a:r>
              <a:rPr sz="2400" dirty="0"/>
              <a:t> </a:t>
            </a:r>
            <a:r>
              <a:rPr sz="2400" dirty="0" err="1"/>
              <a:t>grubu</a:t>
            </a:r>
            <a:r>
              <a:rPr sz="2400" dirty="0"/>
              <a:t> </a:t>
            </a:r>
            <a:r>
              <a:rPr sz="2400" dirty="0" err="1"/>
              <a:t>motoriku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samostalnost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sigurnost</a:t>
            </a:r>
            <a:r>
              <a:rPr sz="2400" dirty="0"/>
              <a:t> u </a:t>
            </a:r>
            <a:r>
              <a:rPr sz="2400" dirty="0" err="1"/>
              <a:t>pokretu</a:t>
            </a:r>
            <a:br>
              <a:rPr sz="2400" dirty="0"/>
            </a:br>
            <a:br>
              <a:rPr sz="2400" dirty="0"/>
            </a:br>
            <a:r>
              <a:rPr sz="2400" dirty="0" err="1"/>
              <a:t>Boravak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otvorenom</a:t>
            </a:r>
            <a:r>
              <a:rPr sz="2400" dirty="0"/>
              <a:t> </a:t>
            </a:r>
            <a:r>
              <a:rPr sz="2400" dirty="0" err="1"/>
              <a:t>omogućio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endParaRPr lang="hr-HR" sz="2400" dirty="0"/>
          </a:p>
          <a:p>
            <a:pPr>
              <a:defRPr sz="1600"/>
            </a:pPr>
            <a:r>
              <a:rPr lang="hr-HR" sz="2400" dirty="0"/>
              <a:t>r</a:t>
            </a:r>
            <a:r>
              <a:rPr sz="2400" dirty="0" err="1"/>
              <a:t>azvoj</a:t>
            </a:r>
            <a:r>
              <a:rPr lang="hr-HR" sz="2400" dirty="0"/>
              <a:t> </a:t>
            </a:r>
            <a:r>
              <a:rPr sz="2400" dirty="0" err="1"/>
              <a:t>motoričkih</a:t>
            </a:r>
            <a:r>
              <a:rPr sz="2400" dirty="0"/>
              <a:t> </a:t>
            </a:r>
            <a:r>
              <a:rPr sz="2400" dirty="0" err="1"/>
              <a:t>sposobnosti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endParaRPr lang="hr-HR" sz="2400" dirty="0"/>
          </a:p>
          <a:p>
            <a:pPr>
              <a:defRPr sz="1600"/>
            </a:pPr>
            <a:r>
              <a:rPr sz="2400" dirty="0" err="1"/>
              <a:t>istraživanje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0F5"/>
          </a:solidFill>
          <a:ln>
            <a:solidFill>
              <a:srgbClr val="FFF0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668544" y="296713"/>
            <a:ext cx="66039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2"/>
                </a:solidFill>
              </a:rPr>
              <a:t>Razvoj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osjetila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kroz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istraživanje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tije</a:t>
            </a:r>
            <a:r>
              <a:rPr lang="hr-HR" sz="3200" b="1" dirty="0">
                <a:solidFill>
                  <a:schemeClr val="accent2"/>
                </a:solidFill>
              </a:rPr>
              <a:t>sta</a:t>
            </a:r>
            <a:endParaRPr sz="3200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PHOTO-2026-04-28-08-03-5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8" y="1035698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5785" y="1720840"/>
            <a:ext cx="5035161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>
                <a:cs typeface="Arial" panose="020B0604020202020204" pitchFamily="34" charset="0"/>
              </a:rPr>
              <a:t>Djeca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su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kroz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igru</a:t>
            </a:r>
            <a:r>
              <a:rPr sz="2400" dirty="0">
                <a:cs typeface="Arial" panose="020B0604020202020204" pitchFamily="34" charset="0"/>
              </a:rPr>
              <a:t> s </a:t>
            </a:r>
            <a:r>
              <a:rPr sz="2400" dirty="0" err="1">
                <a:cs typeface="Arial" panose="020B0604020202020204" pitchFamily="34" charset="0"/>
              </a:rPr>
              <a:t>tijestom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istraživala</a:t>
            </a:r>
            <a:r>
              <a:rPr sz="2400" dirty="0">
                <a:cs typeface="Arial" panose="020B0604020202020204" pitchFamily="34" charset="0"/>
              </a:rPr>
              <a:t>:</a:t>
            </a:r>
            <a:br>
              <a:rPr sz="2400" dirty="0">
                <a:cs typeface="Arial" panose="020B0604020202020204" pitchFamily="34" charset="0"/>
              </a:rPr>
            </a:br>
            <a:br>
              <a:rPr sz="2400" dirty="0">
                <a:cs typeface="Arial" panose="020B0604020202020204" pitchFamily="34" charset="0"/>
              </a:rPr>
            </a:br>
            <a:r>
              <a:rPr sz="2400" dirty="0">
                <a:cs typeface="Arial" panose="020B0604020202020204" pitchFamily="34" charset="0"/>
              </a:rPr>
              <a:t>• </a:t>
            </a:r>
            <a:r>
              <a:rPr sz="2400" dirty="0" err="1">
                <a:cs typeface="Arial" panose="020B0604020202020204" pitchFamily="34" charset="0"/>
              </a:rPr>
              <a:t>dodir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i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teksturu</a:t>
            </a:r>
            <a:br>
              <a:rPr sz="2400" dirty="0">
                <a:cs typeface="Arial" panose="020B0604020202020204" pitchFamily="34" charset="0"/>
              </a:rPr>
            </a:br>
            <a:r>
              <a:rPr sz="2400" dirty="0">
                <a:cs typeface="Arial" panose="020B0604020202020204" pitchFamily="34" charset="0"/>
              </a:rPr>
              <a:t>• </a:t>
            </a:r>
            <a:r>
              <a:rPr sz="2400" dirty="0" err="1">
                <a:cs typeface="Arial" panose="020B0604020202020204" pitchFamily="34" charset="0"/>
              </a:rPr>
              <a:t>stiskanje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i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gnječenje</a:t>
            </a:r>
            <a:br>
              <a:rPr sz="2400" dirty="0">
                <a:cs typeface="Arial" panose="020B0604020202020204" pitchFamily="34" charset="0"/>
              </a:rPr>
            </a:br>
            <a:r>
              <a:rPr sz="2400" dirty="0">
                <a:cs typeface="Arial" panose="020B0604020202020204" pitchFamily="34" charset="0"/>
              </a:rPr>
              <a:t>• </a:t>
            </a:r>
            <a:r>
              <a:rPr sz="2400" dirty="0" err="1">
                <a:cs typeface="Arial" panose="020B0604020202020204" pitchFamily="34" charset="0"/>
              </a:rPr>
              <a:t>razvoj</a:t>
            </a:r>
            <a:r>
              <a:rPr sz="2400" dirty="0">
                <a:cs typeface="Arial" panose="020B0604020202020204" pitchFamily="34" charset="0"/>
              </a:rPr>
              <a:t> fine </a:t>
            </a:r>
            <a:r>
              <a:rPr sz="2400" dirty="0" err="1">
                <a:cs typeface="Arial" panose="020B0604020202020204" pitchFamily="34" charset="0"/>
              </a:rPr>
              <a:t>motorike</a:t>
            </a:r>
            <a:br>
              <a:rPr sz="2400" dirty="0">
                <a:cs typeface="Arial" panose="020B0604020202020204" pitchFamily="34" charset="0"/>
              </a:rPr>
            </a:br>
            <a:r>
              <a:rPr sz="2400" dirty="0">
                <a:cs typeface="Arial" panose="020B0604020202020204" pitchFamily="34" charset="0"/>
              </a:rPr>
              <a:t>• </a:t>
            </a:r>
            <a:r>
              <a:rPr sz="2400" dirty="0" err="1">
                <a:cs typeface="Arial" panose="020B0604020202020204" pitchFamily="34" charset="0"/>
              </a:rPr>
              <a:t>samostalno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istraživanje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materijala</a:t>
            </a:r>
            <a:br>
              <a:rPr sz="2400" dirty="0">
                <a:cs typeface="Arial" panose="020B0604020202020204" pitchFamily="34" charset="0"/>
              </a:rPr>
            </a:br>
            <a:br>
              <a:rPr sz="2400" dirty="0">
                <a:cs typeface="Arial" panose="020B0604020202020204" pitchFamily="34" charset="0"/>
              </a:rPr>
            </a:br>
            <a:r>
              <a:rPr sz="2400" dirty="0" err="1">
                <a:cs typeface="Arial" panose="020B0604020202020204" pitchFamily="34" charset="0"/>
              </a:rPr>
              <a:t>Aktivnost</a:t>
            </a:r>
            <a:r>
              <a:rPr sz="2400" dirty="0">
                <a:cs typeface="Arial" panose="020B0604020202020204" pitchFamily="34" charset="0"/>
              </a:rPr>
              <a:t> je </a:t>
            </a:r>
            <a:r>
              <a:rPr sz="2400" dirty="0" err="1">
                <a:cs typeface="Arial" panose="020B0604020202020204" pitchFamily="34" charset="0"/>
              </a:rPr>
              <a:t>poticala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senzorno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iskustvo</a:t>
            </a:r>
            <a:endParaRPr lang="hr-HR" sz="2400" dirty="0">
              <a:cs typeface="Arial" panose="020B0604020202020204" pitchFamily="34" charset="0"/>
            </a:endParaRPr>
          </a:p>
          <a:p>
            <a:pPr algn="just">
              <a:defRPr sz="1600"/>
            </a:pPr>
            <a:r>
              <a:rPr sz="2400" dirty="0" err="1">
                <a:cs typeface="Arial" panose="020B0604020202020204" pitchFamily="34" charset="0"/>
              </a:rPr>
              <a:t>i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dječju</a:t>
            </a:r>
            <a:r>
              <a:rPr sz="2400" dirty="0">
                <a:cs typeface="Arial" panose="020B0604020202020204" pitchFamily="34" charset="0"/>
              </a:rPr>
              <a:t> </a:t>
            </a:r>
            <a:r>
              <a:rPr sz="2400" dirty="0" err="1">
                <a:cs typeface="Arial" panose="020B0604020202020204" pitchFamily="34" charset="0"/>
              </a:rPr>
              <a:t>znatiželju</a:t>
            </a:r>
            <a:r>
              <a:rPr sz="24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03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EBFF"/>
          </a:solidFill>
          <a:ln>
            <a:solidFill>
              <a:srgbClr val="F5E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16979" y="274320"/>
            <a:ext cx="67100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4"/>
                </a:solidFill>
              </a:rPr>
              <a:t>Likovno</a:t>
            </a:r>
            <a:r>
              <a:rPr sz="3200" b="1" dirty="0">
                <a:solidFill>
                  <a:schemeClr val="accent4"/>
                </a:solidFill>
              </a:rPr>
              <a:t> </a:t>
            </a:r>
            <a:r>
              <a:rPr sz="3200" b="1" dirty="0" err="1">
                <a:solidFill>
                  <a:schemeClr val="accent4"/>
                </a:solidFill>
              </a:rPr>
              <a:t>istraživanje</a:t>
            </a:r>
            <a:r>
              <a:rPr sz="3200" b="1" dirty="0">
                <a:solidFill>
                  <a:schemeClr val="accent4"/>
                </a:solidFill>
              </a:rPr>
              <a:t> </a:t>
            </a:r>
            <a:r>
              <a:rPr sz="3200" b="1" dirty="0" err="1">
                <a:solidFill>
                  <a:schemeClr val="accent4"/>
                </a:solidFill>
              </a:rPr>
              <a:t>bojama</a:t>
            </a:r>
            <a:r>
              <a:rPr sz="3200" b="1" dirty="0">
                <a:solidFill>
                  <a:schemeClr val="accent4"/>
                </a:solidFill>
              </a:rPr>
              <a:t> </a:t>
            </a:r>
            <a:r>
              <a:rPr sz="3200" b="1" dirty="0" err="1">
                <a:solidFill>
                  <a:schemeClr val="accent4"/>
                </a:solidFill>
              </a:rPr>
              <a:t>i</a:t>
            </a:r>
            <a:r>
              <a:rPr sz="3200" b="1" dirty="0">
                <a:solidFill>
                  <a:schemeClr val="accent4"/>
                </a:solidFill>
              </a:rPr>
              <a:t> </a:t>
            </a:r>
            <a:r>
              <a:rPr sz="3200" b="1" dirty="0" err="1">
                <a:solidFill>
                  <a:schemeClr val="accent4"/>
                </a:solidFill>
              </a:rPr>
              <a:t>otiscima</a:t>
            </a:r>
            <a:r>
              <a:rPr sz="3200" b="1" dirty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4" name="Picture 3" descr="PHOTO-2026-04-28-08-03-55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990" y="1720840"/>
            <a:ext cx="583210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likovnu</a:t>
            </a:r>
            <a:r>
              <a:rPr sz="2400" dirty="0"/>
              <a:t> </a:t>
            </a:r>
            <a:r>
              <a:rPr sz="2400" dirty="0" err="1"/>
              <a:t>aktivnost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boje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tehnike</a:t>
            </a:r>
            <a:r>
              <a:rPr sz="2400" dirty="0"/>
              <a:t> </a:t>
            </a:r>
            <a:r>
              <a:rPr sz="2400" dirty="0" err="1"/>
              <a:t>otiskivanja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dodira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vida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kreativnost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maštu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učila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samostalno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igru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slobodno</a:t>
            </a:r>
            <a:r>
              <a:rPr sz="2400" dirty="0"/>
              <a:t> </a:t>
            </a:r>
            <a:endParaRPr lang="hr-HR" sz="2400" dirty="0"/>
          </a:p>
          <a:p>
            <a:pPr>
              <a:defRPr sz="1600"/>
            </a:pPr>
            <a:r>
              <a:rPr lang="hr-HR" sz="2400" dirty="0"/>
              <a:t>i</a:t>
            </a:r>
            <a:r>
              <a:rPr sz="2400" dirty="0" err="1"/>
              <a:t>zražavanje</a:t>
            </a:r>
            <a:r>
              <a:rPr lang="hr-HR"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r>
              <a:rPr sz="2400" dirty="0" err="1"/>
              <a:t>iskustvo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stvaranje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9497"/>
            <a:ext cx="9144000" cy="6858000"/>
          </a:xfrm>
          <a:prstGeom prst="rect">
            <a:avLst/>
          </a:prstGeom>
          <a:solidFill>
            <a:srgbClr val="FFF0DC"/>
          </a:solidFill>
          <a:ln>
            <a:solidFill>
              <a:srgbClr val="FFF0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93324" y="274320"/>
            <a:ext cx="69803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6"/>
                </a:solidFill>
              </a:rPr>
              <a:t>Senzorno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istraživanje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bojama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i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otiscima</a:t>
            </a:r>
            <a:r>
              <a:rPr sz="3200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4" name="Picture 3" descr="PHOTO-2026-04-28-08-03-55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990" y="1691343"/>
            <a:ext cx="5761193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aktivnost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boje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teksture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dodira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bojenje</a:t>
            </a:r>
            <a:r>
              <a:rPr sz="2400" dirty="0"/>
              <a:t> </a:t>
            </a:r>
            <a:r>
              <a:rPr sz="2400" dirty="0" err="1"/>
              <a:t>stopala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ruku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kreativnost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maštu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jačala</a:t>
            </a:r>
            <a:r>
              <a:rPr sz="2400" dirty="0"/>
              <a:t> </a:t>
            </a:r>
            <a:r>
              <a:rPr sz="2400" dirty="0" err="1"/>
              <a:t>finu</a:t>
            </a:r>
            <a:r>
              <a:rPr sz="2400" dirty="0"/>
              <a:t> </a:t>
            </a:r>
            <a:r>
              <a:rPr sz="2400" dirty="0" err="1"/>
              <a:t>motoriku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koordinaciju</a:t>
            </a:r>
            <a:r>
              <a:rPr sz="2400" dirty="0"/>
              <a:t> </a:t>
            </a:r>
            <a:r>
              <a:rPr sz="2400" dirty="0" err="1"/>
              <a:t>pokreta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pružila</a:t>
            </a:r>
            <a:r>
              <a:rPr sz="2400" dirty="0"/>
              <a:t> </a:t>
            </a:r>
            <a:r>
              <a:rPr sz="2400" dirty="0" err="1"/>
              <a:t>zabavno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lang="hr-HR" sz="2400" dirty="0"/>
              <a:t>i</a:t>
            </a:r>
            <a:r>
              <a:rPr sz="2400" dirty="0" err="1"/>
              <a:t>skustvo</a:t>
            </a:r>
            <a:r>
              <a:rPr lang="hr-HR"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bojama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otiscima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8DC"/>
          </a:solidFill>
          <a:ln>
            <a:solidFill>
              <a:srgbClr val="FFF8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719520" y="278052"/>
            <a:ext cx="570496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6"/>
                </a:solidFill>
              </a:rPr>
              <a:t>Svjetlosno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senzorno</a:t>
            </a:r>
            <a:r>
              <a:rPr sz="3200" b="1" dirty="0">
                <a:solidFill>
                  <a:schemeClr val="accent6"/>
                </a:solidFill>
              </a:rPr>
              <a:t> </a:t>
            </a:r>
            <a:r>
              <a:rPr sz="3200" b="1" dirty="0" err="1">
                <a:solidFill>
                  <a:schemeClr val="accent6"/>
                </a:solidFill>
              </a:rPr>
              <a:t>istraživanje</a:t>
            </a:r>
            <a:r>
              <a:rPr sz="3200" b="1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4" name="Picture 3" descr="PHOTO-2026-04-28-08-03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8990" y="1858000"/>
            <a:ext cx="5695534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svjetlosnu</a:t>
            </a:r>
            <a:r>
              <a:rPr sz="2400" dirty="0"/>
              <a:t> </a:t>
            </a:r>
            <a:r>
              <a:rPr sz="2400" dirty="0" err="1"/>
              <a:t>aktivnost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tragove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oblike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brašno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dodira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vida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istraživačko</a:t>
            </a:r>
            <a:r>
              <a:rPr sz="2400" dirty="0"/>
              <a:t> </a:t>
            </a:r>
            <a:r>
              <a:rPr sz="2400" dirty="0" err="1"/>
              <a:t>učenje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koncentraciju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finu</a:t>
            </a:r>
            <a:r>
              <a:rPr sz="2400" dirty="0"/>
              <a:t> </a:t>
            </a:r>
            <a:r>
              <a:rPr sz="2400" dirty="0" err="1"/>
              <a:t>motoriku</a:t>
            </a:r>
            <a:r>
              <a:rPr sz="2400" dirty="0"/>
              <a:t> </a:t>
            </a:r>
            <a:r>
              <a:rPr sz="2400" dirty="0" err="1"/>
              <a:t>pokretima</a:t>
            </a:r>
            <a:r>
              <a:rPr sz="2400" dirty="0"/>
              <a:t> </a:t>
            </a:r>
            <a:r>
              <a:rPr sz="2400" dirty="0" err="1"/>
              <a:t>prstiju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šaka</a:t>
            </a:r>
            <a:br>
              <a:rPr sz="2400" dirty="0"/>
            </a:br>
            <a:br>
              <a:rPr sz="2400" dirty="0"/>
            </a:br>
            <a:r>
              <a:rPr sz="2400" dirty="0" err="1"/>
              <a:t>Svjetlosna</a:t>
            </a:r>
            <a:r>
              <a:rPr sz="2400" dirty="0"/>
              <a:t> </a:t>
            </a:r>
            <a:r>
              <a:rPr sz="2400" dirty="0" err="1"/>
              <a:t>podloga</a:t>
            </a:r>
            <a:r>
              <a:rPr sz="2400" dirty="0"/>
              <a:t> </a:t>
            </a:r>
            <a:r>
              <a:rPr sz="2400" dirty="0" err="1"/>
              <a:t>dodatno</a:t>
            </a:r>
            <a:r>
              <a:rPr sz="2400" dirty="0"/>
              <a:t> je </a:t>
            </a:r>
            <a:r>
              <a:rPr sz="2400" dirty="0" err="1"/>
              <a:t>potaknula</a:t>
            </a:r>
            <a:r>
              <a:rPr sz="2400" dirty="0"/>
              <a:t> </a:t>
            </a:r>
            <a:endParaRPr lang="hr-HR" sz="2400" dirty="0"/>
          </a:p>
          <a:p>
            <a:pPr algn="just">
              <a:defRPr sz="1600"/>
            </a:pPr>
            <a:r>
              <a:rPr lang="hr-HR" sz="2400" dirty="0"/>
              <a:t>d</a:t>
            </a:r>
            <a:r>
              <a:rPr sz="2400" dirty="0" err="1"/>
              <a:t>ječju</a:t>
            </a:r>
            <a:r>
              <a:rPr lang="hr-HR" sz="2400" dirty="0"/>
              <a:t> </a:t>
            </a:r>
            <a:r>
              <a:rPr sz="2400" dirty="0" err="1"/>
              <a:t>znatiželju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AF0"/>
          </a:solidFill>
          <a:ln>
            <a:solidFill>
              <a:srgbClr val="F5FA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158075" y="365760"/>
            <a:ext cx="237065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</a:t>
            </a:r>
            <a:r>
              <a:rPr lang="hr-HR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012091"/>
            <a:ext cx="8046720" cy="48195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hr-HR" sz="2400" dirty="0"/>
              <a:t>Projekt „Svijet kroz osjetila“ omogućio je djeci istraživanje svijeta kroz različita senzorna iskustva prilagođena njihovoj dobi i interesima. Kroz dodir, mirise, zvukove, boje i prirodne materijale djeca su razvijala znatiželju, kreativnost i sposobnost opažanja.</a:t>
            </a:r>
          </a:p>
          <a:p>
            <a:pPr algn="ctr"/>
            <a:r>
              <a:rPr lang="hr-HR" sz="2400" dirty="0"/>
              <a:t>Aktivnosti su poticale razvoj motorike, koordinacije, koncentracije i samostalnog istraživanja. Djeca su učila kroz igru, iskustvo i suradnju te razvijala osjećaj sigurnosti i uspjeha.</a:t>
            </a:r>
          </a:p>
          <a:p>
            <a:pPr algn="ctr"/>
            <a:r>
              <a:rPr lang="hr-HR" sz="2400" dirty="0"/>
              <a:t>Projekt je pokazao koliko su senzorne aktivnosti važne za cjelovit razvoj djece jasličke dobi jer djeca najbolje uče kroz neposredno iskustvo i aktivno istraživanje.</a:t>
            </a:r>
          </a:p>
          <a:p>
            <a:pPr algn="just"/>
            <a:r>
              <a:rPr lang="hr-HR" sz="2400" dirty="0">
                <a:solidFill>
                  <a:srgbClr val="C00000"/>
                </a:solidFill>
              </a:rPr>
              <a:t>„</a:t>
            </a:r>
            <a:r>
              <a:rPr lang="hr-HR" sz="2000" dirty="0">
                <a:solidFill>
                  <a:srgbClr val="C00000"/>
                </a:solidFill>
              </a:rPr>
              <a:t>Djeca ne trebaju igračke. Trebaju stvari koje potiču njihova osjetila.”</a:t>
            </a:r>
            <a:br>
              <a:rPr lang="hr-HR" sz="2000" dirty="0">
                <a:solidFill>
                  <a:srgbClr val="C00000"/>
                </a:solidFill>
              </a:rPr>
            </a:br>
            <a:r>
              <a:rPr lang="hr-HR" sz="2000" dirty="0">
                <a:solidFill>
                  <a:srgbClr val="C00000"/>
                </a:solidFill>
              </a:rPr>
              <a:t>– Bruce D. Perry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274320"/>
            <a:ext cx="365760" cy="365760"/>
          </a:xfrm>
          <a:prstGeom prst="ellipse">
            <a:avLst/>
          </a:prstGeom>
          <a:solidFill>
            <a:srgbClr val="FFDCDC"/>
          </a:solidFill>
          <a:ln>
            <a:solidFill>
              <a:srgbClr val="FFDC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7863840" y="457200"/>
            <a:ext cx="365760" cy="365760"/>
          </a:xfrm>
          <a:prstGeom prst="ellipse">
            <a:avLst/>
          </a:prstGeom>
          <a:solidFill>
            <a:srgbClr val="DCF0FF"/>
          </a:solidFill>
          <a:ln>
            <a:solidFill>
              <a:srgbClr val="DCF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640080" y="5943600"/>
            <a:ext cx="365760" cy="365760"/>
          </a:xfrm>
          <a:prstGeom prst="ellipse">
            <a:avLst/>
          </a:prstGeom>
          <a:solidFill>
            <a:srgbClr val="FFF0C8"/>
          </a:solidFill>
          <a:ln>
            <a:solidFill>
              <a:srgbClr val="FFF0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Oval 7"/>
          <p:cNvSpPr/>
          <p:nvPr/>
        </p:nvSpPr>
        <p:spPr>
          <a:xfrm>
            <a:off x="7589520" y="5760720"/>
            <a:ext cx="365760" cy="365760"/>
          </a:xfrm>
          <a:prstGeom prst="ellipse">
            <a:avLst/>
          </a:prstGeom>
          <a:solidFill>
            <a:srgbClr val="DCFFDC"/>
          </a:solidFill>
          <a:ln>
            <a:solidFill>
              <a:srgbClr val="DCFF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67" y="0"/>
            <a:ext cx="9144000" cy="6858000"/>
          </a:xfrm>
          <a:prstGeom prst="rect">
            <a:avLst/>
          </a:prstGeom>
          <a:solidFill>
            <a:srgbClr val="EBFAEB"/>
          </a:solidFill>
          <a:ln>
            <a:solidFill>
              <a:srgbClr val="EBFA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720033" y="222991"/>
            <a:ext cx="57039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rgbClr val="92D050"/>
                </a:solidFill>
              </a:rPr>
              <a:t>Istraživanje</a:t>
            </a:r>
            <a:r>
              <a:rPr sz="3200" b="1" dirty="0">
                <a:solidFill>
                  <a:srgbClr val="92D050"/>
                </a:solidFill>
              </a:rPr>
              <a:t> </a:t>
            </a:r>
            <a:r>
              <a:rPr sz="3200" b="1" dirty="0" err="1">
                <a:solidFill>
                  <a:srgbClr val="92D050"/>
                </a:solidFill>
              </a:rPr>
              <a:t>prirode</a:t>
            </a:r>
            <a:r>
              <a:rPr sz="3200" b="1" dirty="0">
                <a:solidFill>
                  <a:srgbClr val="92D050"/>
                </a:solidFill>
              </a:rPr>
              <a:t> </a:t>
            </a:r>
            <a:r>
              <a:rPr sz="3200" b="1" dirty="0" err="1">
                <a:solidFill>
                  <a:srgbClr val="92D050"/>
                </a:solidFill>
              </a:rPr>
              <a:t>kroz</a:t>
            </a:r>
            <a:r>
              <a:rPr sz="3200" b="1" dirty="0">
                <a:solidFill>
                  <a:srgbClr val="92D050"/>
                </a:solidFill>
              </a:rPr>
              <a:t> </a:t>
            </a:r>
            <a:r>
              <a:rPr sz="3200" b="1" dirty="0" err="1">
                <a:solidFill>
                  <a:srgbClr val="92D050"/>
                </a:solidFill>
              </a:rPr>
              <a:t>osjetila</a:t>
            </a:r>
            <a:r>
              <a:rPr sz="3200" b="1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4" name="Picture 3" descr="PHOTO-2026-04-28-08-03-5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084" y="1716712"/>
            <a:ext cx="5480988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tijekom</a:t>
            </a:r>
            <a:r>
              <a:rPr sz="2400" dirty="0"/>
              <a:t> </a:t>
            </a:r>
            <a:r>
              <a:rPr sz="2400" dirty="0" err="1"/>
              <a:t>boravka</a:t>
            </a:r>
            <a:r>
              <a:rPr sz="2400" dirty="0"/>
              <a:t> u </a:t>
            </a:r>
            <a:r>
              <a:rPr sz="2400" dirty="0" err="1"/>
              <a:t>prirodi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biljke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lišće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opažala</a:t>
            </a:r>
            <a:r>
              <a:rPr sz="2400" dirty="0"/>
              <a:t> </a:t>
            </a:r>
            <a:r>
              <a:rPr sz="2400" dirty="0" err="1"/>
              <a:t>boje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oblike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dodira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vida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znatiželju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istraživački</a:t>
            </a:r>
            <a:r>
              <a:rPr sz="2400" dirty="0"/>
              <a:t> duh</a:t>
            </a:r>
            <a:br>
              <a:rPr sz="2400" dirty="0"/>
            </a:br>
            <a:br>
              <a:rPr sz="2400" dirty="0"/>
            </a:br>
            <a:r>
              <a:rPr sz="2400" dirty="0" err="1"/>
              <a:t>Boravak</a:t>
            </a:r>
            <a:r>
              <a:rPr sz="2400" dirty="0"/>
              <a:t> u </a:t>
            </a:r>
            <a:r>
              <a:rPr sz="2400" dirty="0" err="1"/>
              <a:t>prirodi</a:t>
            </a:r>
            <a:r>
              <a:rPr sz="2400" dirty="0"/>
              <a:t> </a:t>
            </a:r>
            <a:r>
              <a:rPr sz="2400" dirty="0" err="1"/>
              <a:t>omogućio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učenje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neposredno</a:t>
            </a:r>
            <a:r>
              <a:rPr sz="2400" dirty="0"/>
              <a:t> </a:t>
            </a:r>
            <a:r>
              <a:rPr sz="2400" dirty="0" err="1"/>
              <a:t>iskustvo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BFF"/>
          </a:solidFill>
          <a:ln>
            <a:solidFill>
              <a:srgbClr val="F0EB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396212" y="300498"/>
            <a:ext cx="43515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1"/>
                </a:solidFill>
              </a:rPr>
              <a:t>Istraživanje</a:t>
            </a:r>
            <a:r>
              <a:rPr sz="3200" b="1" dirty="0">
                <a:solidFill>
                  <a:schemeClr val="accent1"/>
                </a:solidFill>
              </a:rPr>
              <a:t> </a:t>
            </a:r>
            <a:r>
              <a:rPr sz="3200" b="1" dirty="0" err="1">
                <a:solidFill>
                  <a:schemeClr val="accent1"/>
                </a:solidFill>
              </a:rPr>
              <a:t>svjetla</a:t>
            </a:r>
            <a:r>
              <a:rPr sz="3200" b="1" dirty="0">
                <a:solidFill>
                  <a:schemeClr val="accent1"/>
                </a:solidFill>
              </a:rPr>
              <a:t> </a:t>
            </a:r>
            <a:r>
              <a:rPr sz="3200" b="1" dirty="0" err="1">
                <a:solidFill>
                  <a:schemeClr val="accent1"/>
                </a:solidFill>
              </a:rPr>
              <a:t>i</a:t>
            </a:r>
            <a:r>
              <a:rPr sz="3200" b="1" dirty="0">
                <a:solidFill>
                  <a:schemeClr val="accent1"/>
                </a:solidFill>
              </a:rPr>
              <a:t> </a:t>
            </a:r>
            <a:r>
              <a:rPr sz="3200" b="1" dirty="0" err="1">
                <a:solidFill>
                  <a:schemeClr val="accent1"/>
                </a:solidFill>
              </a:rPr>
              <a:t>boja</a:t>
            </a:r>
            <a:endParaRPr sz="3200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PHOTO-2026-04-28-08-03-53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50" y="1586987"/>
            <a:ext cx="50342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svjetlosne</a:t>
            </a:r>
            <a:r>
              <a:rPr sz="2400" dirty="0"/>
              <a:t> </a:t>
            </a:r>
            <a:r>
              <a:rPr sz="2400" dirty="0" err="1"/>
              <a:t>efekte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boje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svjetlost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vida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opažala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oblike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uzorke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pažnju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koncentraciju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pružila</a:t>
            </a:r>
            <a:r>
              <a:rPr sz="2400" dirty="0"/>
              <a:t> </a:t>
            </a:r>
            <a:r>
              <a:rPr sz="2400" dirty="0" err="1"/>
              <a:t>zanimljivo</a:t>
            </a:r>
            <a:r>
              <a:rPr sz="2400" dirty="0"/>
              <a:t> </a:t>
            </a:r>
            <a:r>
              <a:rPr sz="2400" dirty="0" err="1"/>
              <a:t>senzorno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vizualno</a:t>
            </a:r>
            <a:r>
              <a:rPr sz="2400" dirty="0"/>
              <a:t> </a:t>
            </a:r>
            <a:r>
              <a:rPr sz="2400" dirty="0" err="1"/>
              <a:t>iskustvo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F5FF"/>
          </a:solidFill>
          <a:ln>
            <a:solidFill>
              <a:srgbClr val="E6F5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40318" y="276186"/>
            <a:ext cx="66633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3"/>
                </a:solidFill>
              </a:rPr>
              <a:t>Senzorna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staza</a:t>
            </a:r>
            <a:r>
              <a:rPr sz="3200" b="1" dirty="0">
                <a:solidFill>
                  <a:schemeClr val="accent3"/>
                </a:solidFill>
              </a:rPr>
              <a:t> – </a:t>
            </a:r>
            <a:r>
              <a:rPr sz="3200" b="1" dirty="0" err="1">
                <a:solidFill>
                  <a:schemeClr val="accent3"/>
                </a:solidFill>
              </a:rPr>
              <a:t>istraživanje</a:t>
            </a:r>
            <a:r>
              <a:rPr sz="3200" b="1" dirty="0">
                <a:solidFill>
                  <a:schemeClr val="accent3"/>
                </a:solidFill>
              </a:rPr>
              <a:t> </a:t>
            </a:r>
            <a:r>
              <a:rPr sz="3200" b="1" dirty="0" err="1">
                <a:solidFill>
                  <a:schemeClr val="accent3"/>
                </a:solidFill>
              </a:rPr>
              <a:t>dodirom</a:t>
            </a:r>
            <a:r>
              <a:rPr sz="3200" b="1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4" name="Picture 3" descr="PHOTO-2026-04-28-08-03-53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3295" y="1720840"/>
            <a:ext cx="54761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Djeca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hodanjem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po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senzornoj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stazi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istraživala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različite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teksture</a:t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razvijala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osjet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dodira</a:t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jačala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ravnotežu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koordinaciju</a:t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poticala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samostalno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istraživanje</a:t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Aktivnost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omogućila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djeci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600"/>
            </a:pP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kroz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pokret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osjetilno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iskustvo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5E6"/>
          </a:solidFill>
          <a:ln>
            <a:solidFill>
              <a:srgbClr val="FFF5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55771" y="256253"/>
            <a:ext cx="523245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6">
                    <a:lumMod val="75000"/>
                  </a:schemeClr>
                </a:solidFill>
              </a:rPr>
              <a:t>Istraživanje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6">
                    <a:lumMod val="75000"/>
                  </a:schemeClr>
                </a:solidFill>
              </a:rPr>
              <a:t>zemlje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3200" b="1" dirty="0" err="1">
                <a:solidFill>
                  <a:schemeClr val="accent6">
                    <a:lumMod val="75000"/>
                  </a:schemeClr>
                </a:solidFill>
              </a:rPr>
              <a:t>sjemenki</a:t>
            </a:r>
            <a:r>
              <a:rPr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Picture 3" descr="PHOTO-2026-04-28-08-03-53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3858" y="1720840"/>
            <a:ext cx="53452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istraživačku</a:t>
            </a:r>
            <a:r>
              <a:rPr sz="2400" dirty="0"/>
              <a:t> </a:t>
            </a:r>
            <a:r>
              <a:rPr sz="2400" dirty="0" err="1"/>
              <a:t>aktivnost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dodirivala</a:t>
            </a:r>
            <a:r>
              <a:rPr sz="2400" dirty="0"/>
              <a:t> </a:t>
            </a:r>
            <a:r>
              <a:rPr sz="2400" dirty="0" err="1"/>
              <a:t>zemlju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sjemenke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dodira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upoznavala</a:t>
            </a:r>
            <a:r>
              <a:rPr sz="2400" dirty="0"/>
              <a:t> </a:t>
            </a:r>
            <a:r>
              <a:rPr sz="2400" dirty="0" err="1"/>
              <a:t>prirodne</a:t>
            </a:r>
            <a:r>
              <a:rPr sz="2400" dirty="0"/>
              <a:t> </a:t>
            </a:r>
            <a:r>
              <a:rPr sz="2400" dirty="0" err="1"/>
              <a:t>materijale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znatiželju</a:t>
            </a:r>
            <a:br>
              <a:rPr sz="2400" dirty="0"/>
            </a:br>
            <a:br>
              <a:rPr sz="2400" dirty="0"/>
            </a:br>
            <a:r>
              <a:rPr sz="2400" dirty="0" err="1"/>
              <a:t>Boravak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otvorenom</a:t>
            </a:r>
            <a:r>
              <a:rPr sz="2400" dirty="0"/>
              <a:t> </a:t>
            </a:r>
            <a:r>
              <a:rPr sz="2400" dirty="0" err="1"/>
              <a:t>omogućio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učenje</a:t>
            </a:r>
            <a:r>
              <a:rPr lang="hr-HR"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neposredno</a:t>
            </a:r>
            <a:r>
              <a:rPr sz="2400" dirty="0"/>
              <a:t> </a:t>
            </a:r>
            <a:r>
              <a:rPr sz="2400" dirty="0" err="1"/>
              <a:t>iskustvo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0E6"/>
          </a:solidFill>
          <a:ln>
            <a:solidFill>
              <a:srgbClr val="FFF0E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95750" y="250655"/>
            <a:ext cx="65524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accent2"/>
                </a:solidFill>
              </a:rPr>
              <a:t>Istraživanje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boja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i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likovno</a:t>
            </a:r>
            <a:r>
              <a:rPr sz="3200" b="1" dirty="0">
                <a:solidFill>
                  <a:schemeClr val="accent2"/>
                </a:solidFill>
              </a:rPr>
              <a:t> </a:t>
            </a:r>
            <a:r>
              <a:rPr sz="3200" b="1" dirty="0" err="1">
                <a:solidFill>
                  <a:schemeClr val="accent2"/>
                </a:solidFill>
              </a:rPr>
              <a:t>izražavanje</a:t>
            </a:r>
            <a:r>
              <a:rPr sz="32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" name="Picture 3" descr="PHOTO-2026-04-28-08-03-53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1656" y="1720840"/>
            <a:ext cx="5178597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likovnu</a:t>
            </a:r>
            <a:r>
              <a:rPr sz="2400" dirty="0"/>
              <a:t> </a:t>
            </a:r>
            <a:r>
              <a:rPr sz="2400" dirty="0" err="1"/>
              <a:t>aktivnost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boje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miješanje</a:t>
            </a:r>
            <a:r>
              <a:rPr sz="2400" dirty="0"/>
              <a:t> </a:t>
            </a:r>
            <a:r>
              <a:rPr sz="2400" dirty="0" err="1"/>
              <a:t>boja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osjet</a:t>
            </a:r>
            <a:r>
              <a:rPr sz="2400" dirty="0"/>
              <a:t> </a:t>
            </a:r>
            <a:r>
              <a:rPr sz="2400" dirty="0" err="1"/>
              <a:t>vida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dodira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kreativnost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maštu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upoznavala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načine</a:t>
            </a:r>
            <a:r>
              <a:rPr sz="2400" dirty="0"/>
              <a:t> </a:t>
            </a:r>
            <a:r>
              <a:rPr sz="2400" dirty="0" err="1"/>
              <a:t>izražavanja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omogućila</a:t>
            </a:r>
            <a:r>
              <a:rPr sz="2400" dirty="0"/>
              <a:t> </a:t>
            </a:r>
            <a:r>
              <a:rPr sz="2400" dirty="0" err="1"/>
              <a:t>slobodno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istraživanje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stvaranje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ADC"/>
          </a:solidFill>
          <a:ln>
            <a:solidFill>
              <a:srgbClr val="FFFA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97019" y="309776"/>
            <a:ext cx="73499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rgbClr val="FFC000"/>
                </a:solidFill>
              </a:rPr>
              <a:t>Igra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balonima</a:t>
            </a:r>
            <a:r>
              <a:rPr sz="3200" b="1" dirty="0">
                <a:solidFill>
                  <a:srgbClr val="FFC000"/>
                </a:solidFill>
              </a:rPr>
              <a:t> – </a:t>
            </a:r>
            <a:r>
              <a:rPr sz="3200" b="1" dirty="0" err="1">
                <a:solidFill>
                  <a:srgbClr val="FFC000"/>
                </a:solidFill>
              </a:rPr>
              <a:t>istraživanje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pokreta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i</a:t>
            </a:r>
            <a:r>
              <a:rPr sz="3200" b="1" dirty="0">
                <a:solidFill>
                  <a:srgbClr val="FFC000"/>
                </a:solidFill>
              </a:rPr>
              <a:t> </a:t>
            </a:r>
            <a:r>
              <a:rPr sz="3200" b="1" dirty="0" err="1">
                <a:solidFill>
                  <a:srgbClr val="FFC000"/>
                </a:solidFill>
              </a:rPr>
              <a:t>vida</a:t>
            </a:r>
            <a:r>
              <a:rPr sz="32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 descr="PHOTO-2026-04-28-08-03-53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3295" y="1293926"/>
            <a:ext cx="530119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balonima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opažala</a:t>
            </a:r>
            <a:r>
              <a:rPr sz="2400" dirty="0"/>
              <a:t> </a:t>
            </a:r>
            <a:r>
              <a:rPr sz="2400" dirty="0" err="1"/>
              <a:t>boje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pokret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koordinaciju</a:t>
            </a:r>
            <a:r>
              <a:rPr sz="2400" dirty="0"/>
              <a:t> ok</a:t>
            </a:r>
            <a:r>
              <a:rPr lang="hr-HR" sz="2400" dirty="0"/>
              <a:t>o -</a:t>
            </a:r>
            <a:r>
              <a:rPr sz="2400" dirty="0"/>
              <a:t> </a:t>
            </a:r>
            <a:r>
              <a:rPr sz="2400" dirty="0" err="1"/>
              <a:t>ruk</a:t>
            </a:r>
            <a:r>
              <a:rPr lang="hr-HR" sz="2400" dirty="0"/>
              <a:t>a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pažnju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koncentraciju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lagane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pokretne</a:t>
            </a:r>
            <a:r>
              <a:rPr sz="2400" dirty="0"/>
              <a:t> </a:t>
            </a:r>
            <a:r>
              <a:rPr sz="2400" dirty="0" err="1"/>
              <a:t>predmete</a:t>
            </a:r>
            <a:br>
              <a:rPr sz="2400" dirty="0"/>
            </a:br>
            <a:br>
              <a:rPr sz="2400" dirty="0"/>
            </a:br>
            <a:r>
              <a:rPr sz="2400" dirty="0" err="1"/>
              <a:t>Aktivnost</a:t>
            </a:r>
            <a:r>
              <a:rPr sz="2400" dirty="0"/>
              <a:t> je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pružila</a:t>
            </a:r>
            <a:r>
              <a:rPr sz="2400" dirty="0"/>
              <a:t> </a:t>
            </a:r>
            <a:r>
              <a:rPr sz="2400" dirty="0" err="1"/>
              <a:t>veselo</a:t>
            </a:r>
            <a:r>
              <a:rPr sz="2400" dirty="0"/>
              <a:t> </a:t>
            </a:r>
            <a:r>
              <a:rPr sz="2400" dirty="0" err="1"/>
              <a:t>senzorno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iskustvo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kretanje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5F0FF"/>
          </a:solidFill>
          <a:ln>
            <a:solidFill>
              <a:srgbClr val="F5F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323098" y="241324"/>
            <a:ext cx="64978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 dirty="0" err="1">
                <a:solidFill>
                  <a:schemeClr val="tx2"/>
                </a:solidFill>
              </a:rPr>
              <a:t>Igre</a:t>
            </a:r>
            <a:r>
              <a:rPr sz="3200" b="1" dirty="0">
                <a:solidFill>
                  <a:schemeClr val="tx2"/>
                </a:solidFill>
              </a:rPr>
              <a:t> </a:t>
            </a:r>
            <a:r>
              <a:rPr sz="3200" b="1" dirty="0" err="1">
                <a:solidFill>
                  <a:schemeClr val="tx2"/>
                </a:solidFill>
              </a:rPr>
              <a:t>istraživanja</a:t>
            </a:r>
            <a:r>
              <a:rPr sz="3200" b="1" dirty="0">
                <a:solidFill>
                  <a:schemeClr val="tx2"/>
                </a:solidFill>
              </a:rPr>
              <a:t> </a:t>
            </a:r>
            <a:r>
              <a:rPr sz="3200" b="1" dirty="0" err="1">
                <a:solidFill>
                  <a:schemeClr val="tx2"/>
                </a:solidFill>
              </a:rPr>
              <a:t>i</a:t>
            </a:r>
            <a:r>
              <a:rPr sz="3200" b="1" dirty="0">
                <a:solidFill>
                  <a:schemeClr val="tx2"/>
                </a:solidFill>
              </a:rPr>
              <a:t> </a:t>
            </a:r>
            <a:r>
              <a:rPr sz="3200" b="1" dirty="0" err="1">
                <a:solidFill>
                  <a:schemeClr val="tx2"/>
                </a:solidFill>
              </a:rPr>
              <a:t>učenja</a:t>
            </a:r>
            <a:r>
              <a:rPr sz="3200" b="1" dirty="0">
                <a:solidFill>
                  <a:schemeClr val="tx2"/>
                </a:solidFill>
              </a:rPr>
              <a:t> </a:t>
            </a:r>
            <a:r>
              <a:rPr sz="3200" b="1" dirty="0" err="1">
                <a:solidFill>
                  <a:schemeClr val="tx2"/>
                </a:solidFill>
              </a:rPr>
              <a:t>kroz</a:t>
            </a:r>
            <a:r>
              <a:rPr sz="3200" b="1" dirty="0">
                <a:solidFill>
                  <a:schemeClr val="tx2"/>
                </a:solidFill>
              </a:rPr>
              <a:t> </a:t>
            </a:r>
            <a:r>
              <a:rPr sz="3200" b="1" dirty="0" err="1">
                <a:solidFill>
                  <a:schemeClr val="tx2"/>
                </a:solidFill>
              </a:rPr>
              <a:t>osjetila</a:t>
            </a:r>
            <a:r>
              <a:rPr sz="3200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Picture 3" descr="PHOTO-2026-04-28-08-03-54 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914400"/>
            <a:ext cx="2983230" cy="5303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3295" y="1720840"/>
            <a:ext cx="5626669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 sz="1600"/>
            </a:pPr>
            <a:r>
              <a:rPr sz="2400" dirty="0" err="1"/>
              <a:t>Djeca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različite</a:t>
            </a:r>
            <a:r>
              <a:rPr sz="2400" dirty="0"/>
              <a:t> </a:t>
            </a:r>
            <a:r>
              <a:rPr sz="2400" dirty="0" err="1"/>
              <a:t>aktivnosti</a:t>
            </a:r>
            <a:r>
              <a:rPr sz="2400" dirty="0"/>
              <a:t>:</a:t>
            </a:r>
            <a:br>
              <a:rPr sz="2400" dirty="0"/>
            </a:b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razvijala</a:t>
            </a:r>
            <a:r>
              <a:rPr sz="2400" dirty="0"/>
              <a:t> </a:t>
            </a:r>
            <a:r>
              <a:rPr sz="2400" dirty="0" err="1"/>
              <a:t>pažnju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koncentraciju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istraživala</a:t>
            </a:r>
            <a:r>
              <a:rPr sz="2400" dirty="0"/>
              <a:t> </a:t>
            </a:r>
            <a:r>
              <a:rPr sz="2400" dirty="0" err="1"/>
              <a:t>boje</a:t>
            </a:r>
            <a:r>
              <a:rPr sz="2400" dirty="0"/>
              <a:t>, </a:t>
            </a:r>
            <a:r>
              <a:rPr sz="2400" dirty="0" err="1"/>
              <a:t>oblike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slike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poticala</a:t>
            </a:r>
            <a:r>
              <a:rPr sz="2400" dirty="0"/>
              <a:t> </a:t>
            </a:r>
            <a:r>
              <a:rPr sz="2400" dirty="0" err="1"/>
              <a:t>finu</a:t>
            </a:r>
            <a:r>
              <a:rPr sz="2400" dirty="0"/>
              <a:t> </a:t>
            </a:r>
            <a:r>
              <a:rPr sz="2400" dirty="0" err="1"/>
              <a:t>motoriku</a:t>
            </a:r>
            <a:br>
              <a:rPr sz="2400" dirty="0"/>
            </a:br>
            <a:r>
              <a:rPr sz="2400" dirty="0"/>
              <a:t>• </a:t>
            </a:r>
            <a:r>
              <a:rPr sz="2400" dirty="0" err="1"/>
              <a:t>učila</a:t>
            </a:r>
            <a:r>
              <a:rPr sz="2400" dirty="0"/>
              <a:t> </a:t>
            </a:r>
            <a:r>
              <a:rPr sz="2400" dirty="0" err="1"/>
              <a:t>kroz</a:t>
            </a:r>
            <a:r>
              <a:rPr sz="2400" dirty="0"/>
              <a:t> </a:t>
            </a:r>
            <a:r>
              <a:rPr sz="2400" dirty="0" err="1"/>
              <a:t>igru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samostalno</a:t>
            </a:r>
            <a:r>
              <a:rPr sz="2400" dirty="0"/>
              <a:t> </a:t>
            </a:r>
            <a:r>
              <a:rPr sz="2400" dirty="0" err="1"/>
              <a:t>istraživanje</a:t>
            </a:r>
            <a:br>
              <a:rPr sz="2400" dirty="0"/>
            </a:br>
            <a:br>
              <a:rPr sz="2400" dirty="0"/>
            </a:br>
            <a:r>
              <a:rPr sz="2400" dirty="0" err="1"/>
              <a:t>Raznovrsni</a:t>
            </a:r>
            <a:r>
              <a:rPr sz="2400" dirty="0"/>
              <a:t> </a:t>
            </a:r>
            <a:r>
              <a:rPr sz="2400" dirty="0" err="1"/>
              <a:t>poticaji</a:t>
            </a:r>
            <a:r>
              <a:rPr sz="2400" dirty="0"/>
              <a:t> </a:t>
            </a:r>
            <a:r>
              <a:rPr sz="2400" dirty="0" err="1"/>
              <a:t>omogućili</a:t>
            </a:r>
            <a:r>
              <a:rPr sz="2400" dirty="0"/>
              <a:t> </a:t>
            </a:r>
            <a:r>
              <a:rPr sz="2400" dirty="0" err="1"/>
              <a:t>su</a:t>
            </a:r>
            <a:r>
              <a:rPr sz="2400" dirty="0"/>
              <a:t> </a:t>
            </a:r>
            <a:r>
              <a:rPr sz="2400" dirty="0" err="1"/>
              <a:t>djeci</a:t>
            </a:r>
            <a:r>
              <a:rPr sz="2400" dirty="0"/>
              <a:t> </a:t>
            </a:r>
            <a:r>
              <a:rPr sz="2400" dirty="0" err="1"/>
              <a:t>razvoj</a:t>
            </a:r>
            <a:endParaRPr lang="hr-HR" sz="2400" dirty="0"/>
          </a:p>
          <a:p>
            <a:pPr algn="just">
              <a:defRPr sz="1600"/>
            </a:pPr>
            <a:r>
              <a:rPr sz="2400" dirty="0" err="1"/>
              <a:t>osjetila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aktivno</a:t>
            </a:r>
            <a:r>
              <a:rPr sz="2400" dirty="0"/>
              <a:t> </a:t>
            </a:r>
            <a:r>
              <a:rPr sz="2400" dirty="0" err="1"/>
              <a:t>sudjelovanje</a:t>
            </a:r>
            <a:r>
              <a:rPr sz="2400" dirty="0"/>
              <a:t> u </a:t>
            </a:r>
            <a:r>
              <a:rPr sz="2400" dirty="0" err="1"/>
              <a:t>igri</a:t>
            </a:r>
            <a:r>
              <a:rPr sz="24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1266</Words>
  <Application>Microsoft Office PowerPoint</Application>
  <PresentationFormat>Prikaz na zaslonu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Marina Majkus</dc:creator>
  <cp:keywords/>
  <dc:description>generated using python-pptx</dc:description>
  <cp:lastModifiedBy>baderna vrtic</cp:lastModifiedBy>
  <cp:revision>13</cp:revision>
  <dcterms:created xsi:type="dcterms:W3CDTF">2013-01-27T09:14:16Z</dcterms:created>
  <dcterms:modified xsi:type="dcterms:W3CDTF">2026-05-25T11:48:43Z</dcterms:modified>
  <cp:category/>
</cp:coreProperties>
</file>