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9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BFAB974-367B-4A53-847E-97554EB26E31}" type="datetimeFigureOut">
              <a:rPr lang="hr-HR" smtClean="0"/>
              <a:pPr/>
              <a:t>7.6.2026.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D71D0F-F3E3-42FD-B54B-18A47D5EF2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5179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B974-367B-4A53-847E-97554EB26E31}" type="datetimeFigureOut">
              <a:rPr lang="hr-HR" smtClean="0"/>
              <a:pPr/>
              <a:t>7.6.2026.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1D0F-F3E3-42FD-B54B-18A47D5EF2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8244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B974-367B-4A53-847E-97554EB26E31}" type="datetimeFigureOut">
              <a:rPr lang="hr-HR" smtClean="0"/>
              <a:pPr/>
              <a:t>7.6.2026.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1D0F-F3E3-42FD-B54B-18A47D5EF2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032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B974-367B-4A53-847E-97554EB26E31}" type="datetimeFigureOut">
              <a:rPr lang="hr-HR" smtClean="0"/>
              <a:pPr/>
              <a:t>7.6.2026.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1D0F-F3E3-42FD-B54B-18A47D5EF2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441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FAB974-367B-4A53-847E-97554EB26E31}" type="datetimeFigureOut">
              <a:rPr lang="hr-HR" smtClean="0"/>
              <a:pPr/>
              <a:t>7.6.2026.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D71D0F-F3E3-42FD-B54B-18A47D5EF2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4283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B974-367B-4A53-847E-97554EB26E31}" type="datetimeFigureOut">
              <a:rPr lang="hr-HR" smtClean="0"/>
              <a:pPr/>
              <a:t>7.6.2026.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1D0F-F3E3-42FD-B54B-18A47D5EF2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9141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B974-367B-4A53-847E-97554EB26E31}" type="datetimeFigureOut">
              <a:rPr lang="hr-HR" smtClean="0"/>
              <a:pPr/>
              <a:t>7.6.2026.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1D0F-F3E3-42FD-B54B-18A47D5EF2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1027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B974-367B-4A53-847E-97554EB26E31}" type="datetimeFigureOut">
              <a:rPr lang="hr-HR" smtClean="0"/>
              <a:pPr/>
              <a:t>7.6.2026.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1D0F-F3E3-42FD-B54B-18A47D5EF2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595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B974-367B-4A53-847E-97554EB26E31}" type="datetimeFigureOut">
              <a:rPr lang="hr-HR" smtClean="0"/>
              <a:pPr/>
              <a:t>7.6.2026.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1D0F-F3E3-42FD-B54B-18A47D5EF2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9478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B974-367B-4A53-847E-97554EB26E31}" type="datetimeFigureOut">
              <a:rPr lang="hr-HR" smtClean="0"/>
              <a:pPr/>
              <a:t>7.6.2026.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D71D0F-F3E3-42FD-B54B-18A47D5EF28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80326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FAB974-367B-4A53-847E-97554EB26E31}" type="datetimeFigureOut">
              <a:rPr lang="hr-HR" smtClean="0"/>
              <a:pPr/>
              <a:t>7.6.2026.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D71D0F-F3E3-42FD-B54B-18A47D5EF2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330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BFAB974-367B-4A53-847E-97554EB26E31}" type="datetimeFigureOut">
              <a:rPr lang="hr-HR" smtClean="0"/>
              <a:pPr/>
              <a:t>7.6.2026.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7D71D0F-F3E3-42FD-B54B-18A47D5EF2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84994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6000" dirty="0"/>
              <a:t>Vuk u priči, pjesmi i slikovnici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sz="2800" dirty="0">
                <a:latin typeface="+mj-lt"/>
              </a:rPr>
              <a:t>PV </a:t>
            </a:r>
            <a:r>
              <a:rPr lang="hr-HR" sz="2800" dirty="0" err="1">
                <a:latin typeface="+mj-lt"/>
              </a:rPr>
              <a:t>Žbandaj</a:t>
            </a:r>
            <a:r>
              <a:rPr lang="hr-HR" sz="2800" dirty="0">
                <a:latin typeface="+mj-lt"/>
              </a:rPr>
              <a:t>- Jaslice 2</a:t>
            </a:r>
          </a:p>
          <a:p>
            <a:r>
              <a:rPr lang="hr-HR" sz="2800" dirty="0">
                <a:latin typeface="+mj-lt"/>
              </a:rPr>
              <a:t>Larisa </a:t>
            </a:r>
            <a:r>
              <a:rPr lang="hr-HR" sz="2800" dirty="0" err="1">
                <a:latin typeface="+mj-lt"/>
              </a:rPr>
              <a:t>Laković</a:t>
            </a:r>
            <a:r>
              <a:rPr lang="hr-HR" sz="2800" dirty="0">
                <a:latin typeface="+mj-lt"/>
              </a:rPr>
              <a:t> i Branka </a:t>
            </a:r>
            <a:r>
              <a:rPr lang="hr-HR" sz="2800" dirty="0" err="1">
                <a:latin typeface="+mj-lt"/>
              </a:rPr>
              <a:t>Šajina</a:t>
            </a:r>
            <a:endParaRPr lang="hr-HR" sz="28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36104"/>
          </a:xfrm>
        </p:spPr>
        <p:txBody>
          <a:bodyPr>
            <a:normAutofit/>
          </a:bodyPr>
          <a:lstStyle/>
          <a:p>
            <a:r>
              <a:rPr lang="hr-HR" sz="2800" dirty="0"/>
              <a:t>Različite didaktičke aktivnosti poticale su razvoj logičkog razmišljanja i fine motorike.</a:t>
            </a:r>
          </a:p>
        </p:txBody>
      </p:sp>
      <p:pic>
        <p:nvPicPr>
          <p:cNvPr id="4" name="Rezervirano mjesto sadržaja 3" descr="IMG_20260522_081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896"/>
          <a:stretch>
            <a:fillRect/>
          </a:stretch>
        </p:blipFill>
        <p:spPr>
          <a:xfrm>
            <a:off x="971600" y="1052736"/>
            <a:ext cx="226225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G-1b060b923bb3907aa1ea377444cd985c-V.jpg"/>
          <p:cNvPicPr>
            <a:picLocks noChangeAspect="1"/>
          </p:cNvPicPr>
          <p:nvPr/>
        </p:nvPicPr>
        <p:blipFill>
          <a:blip r:embed="rId3" cstate="print"/>
          <a:srcRect b="4348"/>
          <a:stretch>
            <a:fillRect/>
          </a:stretch>
        </p:blipFill>
        <p:spPr>
          <a:xfrm>
            <a:off x="683568" y="3933056"/>
            <a:ext cx="36134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G-70a271bae552e856af431eb4cae5e805-V.jpg"/>
          <p:cNvPicPr>
            <a:picLocks noChangeAspect="1"/>
          </p:cNvPicPr>
          <p:nvPr/>
        </p:nvPicPr>
        <p:blipFill>
          <a:blip r:embed="rId4" cstate="print"/>
          <a:srcRect b="3800"/>
          <a:stretch>
            <a:fillRect/>
          </a:stretch>
        </p:blipFill>
        <p:spPr>
          <a:xfrm>
            <a:off x="4499992" y="1340768"/>
            <a:ext cx="2111952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MG-b4b4a2e5e18c4df59b2811e88c76fb35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501008"/>
            <a:ext cx="2265716" cy="302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MG-290e31f01714b41ba0271192fc9fcce3-V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2520950" cy="336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G-b138c3caa5900130c97fdf27e5cb9456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04664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G-26708d3ca5f7af2747785baa84c4f42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826427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MG-387d6b95fad60ab7c033b3938aa2c179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907817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IMG-c13da9d4a7aa07b2ae3999a8b521812d-V.jpg"/>
          <p:cNvPicPr>
            <a:picLocks noChangeAspect="1"/>
          </p:cNvPicPr>
          <p:nvPr/>
        </p:nvPicPr>
        <p:blipFill>
          <a:blip r:embed="rId6" cstate="print"/>
          <a:srcRect l="23226" r="14563"/>
          <a:stretch>
            <a:fillRect/>
          </a:stretch>
        </p:blipFill>
        <p:spPr>
          <a:xfrm>
            <a:off x="3275856" y="404664"/>
            <a:ext cx="278458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20260522_080215.jpg"/>
          <p:cNvPicPr>
            <a:picLocks noChangeAspect="1"/>
          </p:cNvPicPr>
          <p:nvPr/>
        </p:nvPicPr>
        <p:blipFill>
          <a:blip r:embed="rId2" cstate="print"/>
          <a:srcRect b="9774"/>
          <a:stretch>
            <a:fillRect/>
          </a:stretch>
        </p:blipFill>
        <p:spPr>
          <a:xfrm>
            <a:off x="5508104" y="548680"/>
            <a:ext cx="27667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 descr="IMG-5171a3735233e88bea3650c4ef9f88ad-V.jpg"/>
          <p:cNvPicPr>
            <a:picLocks noChangeAspect="1"/>
          </p:cNvPicPr>
          <p:nvPr/>
        </p:nvPicPr>
        <p:blipFill>
          <a:blip r:embed="rId3" cstate="print"/>
          <a:srcRect l="3704" r="5556"/>
          <a:stretch>
            <a:fillRect/>
          </a:stretch>
        </p:blipFill>
        <p:spPr>
          <a:xfrm>
            <a:off x="3347864" y="2636912"/>
            <a:ext cx="2721191" cy="2249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G-73c1bc901314f1370e21e68054bcb71d-V.jpg"/>
          <p:cNvPicPr>
            <a:picLocks noChangeAspect="1"/>
          </p:cNvPicPr>
          <p:nvPr/>
        </p:nvPicPr>
        <p:blipFill>
          <a:blip r:embed="rId4" cstate="print"/>
          <a:srcRect r="8966"/>
          <a:stretch>
            <a:fillRect/>
          </a:stretch>
        </p:blipFill>
        <p:spPr>
          <a:xfrm>
            <a:off x="6012160" y="3958422"/>
            <a:ext cx="2746736" cy="226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G-2e59b7750e22d096d7d285822b57a0fc-V.jpg"/>
          <p:cNvPicPr>
            <a:picLocks noChangeAspect="1"/>
          </p:cNvPicPr>
          <p:nvPr/>
        </p:nvPicPr>
        <p:blipFill>
          <a:blip r:embed="rId5" cstate="print"/>
          <a:srcRect t="19163" b="12168"/>
          <a:stretch>
            <a:fillRect/>
          </a:stretch>
        </p:blipFill>
        <p:spPr>
          <a:xfrm>
            <a:off x="395536" y="404664"/>
            <a:ext cx="4176464" cy="215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MG-1bc5e6fd43a280e474dc413a021c910e-V.jpg"/>
          <p:cNvPicPr>
            <a:picLocks noChangeAspect="1"/>
          </p:cNvPicPr>
          <p:nvPr/>
        </p:nvPicPr>
        <p:blipFill>
          <a:blip r:embed="rId6" cstate="print"/>
          <a:srcRect t="6951" b="3801"/>
          <a:stretch>
            <a:fillRect/>
          </a:stretch>
        </p:blipFill>
        <p:spPr>
          <a:xfrm>
            <a:off x="395536" y="3996902"/>
            <a:ext cx="3024336" cy="202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79512" y="177281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>
                <a:latin typeface="+mj-lt"/>
              </a:rPr>
              <a:t>HVALA NA PAŽNJI!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251520" y="1628800"/>
            <a:ext cx="8517632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/>
              <a:t>    </a:t>
            </a:r>
            <a:r>
              <a:rPr lang="hr-HR" sz="3000" dirty="0">
                <a:latin typeface="+mj-lt"/>
              </a:rPr>
              <a:t>Priča “Vuk koji je obožavao </a:t>
            </a:r>
            <a:r>
              <a:rPr lang="hr-HR" sz="3000" dirty="0" err="1">
                <a:latin typeface="+mj-lt"/>
              </a:rPr>
              <a:t>dinosaure</a:t>
            </a:r>
            <a:r>
              <a:rPr lang="hr-HR" sz="3000" dirty="0">
                <a:latin typeface="+mj-lt"/>
              </a:rPr>
              <a:t>” potaknula je interes djece za druge priče i slikovnice u kojima se pojavljuje lik vuka.  Taj interes proširujemo kroz različite  svakodnevne aktivnosti (likovne, glazbene, istraživačke, motoričke) i igru.</a:t>
            </a:r>
          </a:p>
          <a:p>
            <a:pPr>
              <a:buNone/>
            </a:pPr>
            <a:r>
              <a:rPr lang="hr-HR" sz="3000" dirty="0">
                <a:latin typeface="+mj-lt"/>
              </a:rPr>
              <a:t>  Kroz aktivnosti djeca razvijaju govor i razumijevanje svijeta oko sebe. Kretanjem i igrom jačaju motoriku, koordinaciju i snalaženje u prostoru.</a:t>
            </a:r>
            <a:br>
              <a:rPr lang="hr-HR" sz="3000" dirty="0">
                <a:latin typeface="+mj-lt"/>
              </a:rPr>
            </a:br>
            <a:r>
              <a:rPr lang="hr-HR" sz="3000" dirty="0">
                <a:latin typeface="+mj-lt"/>
              </a:rPr>
              <a:t>U zajedničkoj igri razvijaju socijalne vještine suradnju, čekanje i komunikaciju.</a:t>
            </a:r>
            <a:br>
              <a:rPr lang="hr-HR" sz="3000" dirty="0">
                <a:latin typeface="+mj-lt"/>
              </a:rPr>
            </a:br>
            <a:r>
              <a:rPr lang="hr-HR" sz="3000" dirty="0">
                <a:latin typeface="+mj-lt"/>
              </a:rPr>
              <a:t>Sve aktivnosti prilagođene su njihovoj dobi i razvojnoj spremnosti te</a:t>
            </a:r>
            <a:r>
              <a:rPr lang="hr-HR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hr-HR" sz="3000" dirty="0">
                <a:latin typeface="+mj-lt"/>
              </a:rPr>
              <a:t>su pratile interes djece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Poput vuka iz “Tri praščića” pokušali su otpuhati kućice</a:t>
            </a:r>
          </a:p>
        </p:txBody>
      </p:sp>
      <p:pic>
        <p:nvPicPr>
          <p:cNvPr id="5" name="Slika 4" descr="IMG_20260518_094503.jpg"/>
          <p:cNvPicPr>
            <a:picLocks noChangeAspect="1"/>
          </p:cNvPicPr>
          <p:nvPr/>
        </p:nvPicPr>
        <p:blipFill>
          <a:blip r:embed="rId2" cstate="print"/>
          <a:srcRect b="9677"/>
          <a:stretch>
            <a:fillRect/>
          </a:stretch>
        </p:blipFill>
        <p:spPr>
          <a:xfrm>
            <a:off x="2737512" y="1844825"/>
            <a:ext cx="3346656" cy="226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G_20260518_093524.jpg"/>
          <p:cNvPicPr>
            <a:picLocks noChangeAspect="1"/>
          </p:cNvPicPr>
          <p:nvPr/>
        </p:nvPicPr>
        <p:blipFill>
          <a:blip r:embed="rId3" cstate="print"/>
          <a:srcRect b="7500"/>
          <a:stretch>
            <a:fillRect/>
          </a:stretch>
        </p:blipFill>
        <p:spPr>
          <a:xfrm>
            <a:off x="6372200" y="2564904"/>
            <a:ext cx="24521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zervirano mjesto sadržaja 9" descr="IMG_20260518_0937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5860"/>
          <a:stretch>
            <a:fillRect/>
          </a:stretch>
        </p:blipFill>
        <p:spPr>
          <a:xfrm>
            <a:off x="1043608" y="4221088"/>
            <a:ext cx="3240360" cy="228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36104"/>
          </a:xfrm>
        </p:spPr>
        <p:txBody>
          <a:bodyPr>
            <a:noAutofit/>
          </a:bodyPr>
          <a:lstStyle/>
          <a:p>
            <a:r>
              <a:rPr lang="hr-HR" sz="2800" dirty="0"/>
              <a:t>Igra pogađanja razvija logičko i apstraktno mišljenje, koncentraciju, memoriju, te bogati rječnik i komunikacijske vještine</a:t>
            </a:r>
          </a:p>
        </p:txBody>
      </p:sp>
      <p:pic>
        <p:nvPicPr>
          <p:cNvPr id="4" name="Rezervirano mjesto sadržaja 3" descr="IMG_20260519_110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442"/>
          <a:stretch>
            <a:fillRect/>
          </a:stretch>
        </p:blipFill>
        <p:spPr>
          <a:xfrm>
            <a:off x="899592" y="1700808"/>
            <a:ext cx="3456384" cy="237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G_20260519_105730.jpg"/>
          <p:cNvPicPr>
            <a:picLocks noChangeAspect="1"/>
          </p:cNvPicPr>
          <p:nvPr/>
        </p:nvPicPr>
        <p:blipFill>
          <a:blip r:embed="rId3" cstate="print"/>
          <a:srcRect b="6612"/>
          <a:stretch>
            <a:fillRect/>
          </a:stretch>
        </p:blipFill>
        <p:spPr>
          <a:xfrm>
            <a:off x="4860032" y="2492896"/>
            <a:ext cx="390672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G_20260519_105910.jpg"/>
          <p:cNvPicPr>
            <a:picLocks noChangeAspect="1"/>
          </p:cNvPicPr>
          <p:nvPr/>
        </p:nvPicPr>
        <p:blipFill>
          <a:blip r:embed="rId4" cstate="print"/>
          <a:srcRect b="7578"/>
          <a:stretch>
            <a:fillRect/>
          </a:stretch>
        </p:blipFill>
        <p:spPr>
          <a:xfrm>
            <a:off x="827584" y="4221088"/>
            <a:ext cx="353201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r>
              <a:rPr lang="hr-HR" sz="2800" dirty="0"/>
              <a:t>Pričanje </a:t>
            </a:r>
            <a:r>
              <a:rPr lang="hr-HR" sz="2800" dirty="0" err="1"/>
              <a:t>slikopriča</a:t>
            </a:r>
            <a:r>
              <a:rPr lang="hr-HR" sz="2800" dirty="0"/>
              <a:t> i čitanje slikovnica</a:t>
            </a:r>
          </a:p>
        </p:txBody>
      </p:sp>
      <p:pic>
        <p:nvPicPr>
          <p:cNvPr id="4" name="Rezervirano mjesto sadržaja 3" descr="IMG_20260519_111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537"/>
          <a:stretch>
            <a:fillRect/>
          </a:stretch>
        </p:blipFill>
        <p:spPr>
          <a:xfrm>
            <a:off x="539552" y="4005064"/>
            <a:ext cx="325413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G_20260529_091013.jpg"/>
          <p:cNvPicPr>
            <a:picLocks noChangeAspect="1"/>
          </p:cNvPicPr>
          <p:nvPr/>
        </p:nvPicPr>
        <p:blipFill>
          <a:blip r:embed="rId3" cstate="print"/>
          <a:srcRect b="11111"/>
          <a:stretch>
            <a:fillRect/>
          </a:stretch>
        </p:blipFill>
        <p:spPr>
          <a:xfrm>
            <a:off x="683568" y="1484784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MG_20260603_142928.jpg"/>
          <p:cNvPicPr>
            <a:picLocks noChangeAspect="1"/>
          </p:cNvPicPr>
          <p:nvPr/>
        </p:nvPicPr>
        <p:blipFill>
          <a:blip r:embed="rId4" cstate="print"/>
          <a:srcRect l="3232" t="8618" r="5199" b="5199"/>
          <a:stretch>
            <a:fillRect/>
          </a:stretch>
        </p:blipFill>
        <p:spPr>
          <a:xfrm>
            <a:off x="4644008" y="1052736"/>
            <a:ext cx="336637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IMG-9bce55787ba52f2186a32b673a9eee9c-V.jpg"/>
          <p:cNvPicPr>
            <a:picLocks noChangeAspect="1"/>
          </p:cNvPicPr>
          <p:nvPr/>
        </p:nvPicPr>
        <p:blipFill>
          <a:blip r:embed="rId5" cstate="print"/>
          <a:srcRect l="9401" t="9051" r="5201" b="4851"/>
          <a:stretch>
            <a:fillRect/>
          </a:stretch>
        </p:blipFill>
        <p:spPr>
          <a:xfrm>
            <a:off x="3995936" y="3524617"/>
            <a:ext cx="2232248" cy="300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IMG-ba7b14bf20072caf47a6526c7e253487-V.jpg"/>
          <p:cNvPicPr>
            <a:picLocks noChangeAspect="1"/>
          </p:cNvPicPr>
          <p:nvPr/>
        </p:nvPicPr>
        <p:blipFill>
          <a:blip r:embed="rId6" cstate="print"/>
          <a:srcRect l="10800" t="9051" r="3801"/>
          <a:stretch>
            <a:fillRect/>
          </a:stretch>
        </p:blipFill>
        <p:spPr>
          <a:xfrm>
            <a:off x="6444208" y="3573016"/>
            <a:ext cx="202840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rmAutofit/>
          </a:bodyPr>
          <a:lstStyle/>
          <a:p>
            <a:r>
              <a:rPr lang="hr-HR" sz="2800" dirty="0"/>
              <a:t>Djeci smo izvele lutkarsku predstavu “Crvenkapica”</a:t>
            </a:r>
          </a:p>
        </p:txBody>
      </p:sp>
      <p:pic>
        <p:nvPicPr>
          <p:cNvPr id="4" name="Rezervirano mjesto sadržaja 3" descr="IMG_20260521_102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331"/>
          <a:stretch>
            <a:fillRect/>
          </a:stretch>
        </p:blipFill>
        <p:spPr>
          <a:xfrm>
            <a:off x="323528" y="2420888"/>
            <a:ext cx="4281657" cy="287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G_20260521_101507.jpg"/>
          <p:cNvPicPr>
            <a:picLocks noChangeAspect="1"/>
          </p:cNvPicPr>
          <p:nvPr/>
        </p:nvPicPr>
        <p:blipFill>
          <a:blip r:embed="rId3" cstate="print"/>
          <a:srcRect b="8298"/>
          <a:stretch>
            <a:fillRect/>
          </a:stretch>
        </p:blipFill>
        <p:spPr>
          <a:xfrm>
            <a:off x="4644008" y="2420888"/>
            <a:ext cx="4286031" cy="294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hr-HR" sz="3100" dirty="0"/>
              <a:t>Likovna aktivnost otiskivanja ruke razvija </a:t>
            </a:r>
            <a:r>
              <a:rPr lang="pl-PL" sz="3100" dirty="0"/>
              <a:t>senzibilitet a boju te senzomotoriku</a:t>
            </a:r>
            <a:endParaRPr lang="hr-HR" dirty="0"/>
          </a:p>
        </p:txBody>
      </p:sp>
      <p:pic>
        <p:nvPicPr>
          <p:cNvPr id="4" name="Rezervirano mjesto sadržaja 3" descr="IMG_20260519_120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032"/>
          <a:stretch>
            <a:fillRect/>
          </a:stretch>
        </p:blipFill>
        <p:spPr>
          <a:xfrm>
            <a:off x="755576" y="1412776"/>
            <a:ext cx="352161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G_20260519_120056.jpg"/>
          <p:cNvPicPr>
            <a:picLocks noChangeAspect="1"/>
          </p:cNvPicPr>
          <p:nvPr/>
        </p:nvPicPr>
        <p:blipFill>
          <a:blip r:embed="rId3" cstate="print"/>
          <a:srcRect b="4348"/>
          <a:stretch>
            <a:fillRect/>
          </a:stretch>
        </p:blipFill>
        <p:spPr>
          <a:xfrm rot="16200000" flipH="1">
            <a:off x="2907729" y="3581106"/>
            <a:ext cx="2556286" cy="326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G_20260520_100913.jpg"/>
          <p:cNvPicPr>
            <a:picLocks noChangeAspect="1"/>
          </p:cNvPicPr>
          <p:nvPr/>
        </p:nvPicPr>
        <p:blipFill>
          <a:blip r:embed="rId4" cstate="print"/>
          <a:srcRect b="7500"/>
          <a:stretch>
            <a:fillRect/>
          </a:stretch>
        </p:blipFill>
        <p:spPr>
          <a:xfrm rot="5400000">
            <a:off x="5408201" y="2272982"/>
            <a:ext cx="394422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9300"/>
            <a:ext cx="8229600" cy="1143000"/>
          </a:xfrm>
        </p:spPr>
        <p:txBody>
          <a:bodyPr>
            <a:noAutofit/>
          </a:bodyPr>
          <a:lstStyle/>
          <a:p>
            <a:r>
              <a:rPr lang="hr-HR" sz="2800" dirty="0"/>
              <a:t>Štafetna igra razvija ravnotežu, agilnost i brzinu. Uči poštivanje pravila i strpljenja (čekanje u redu) te izgradnju samopouzdanja kroz svladavanje prepreka</a:t>
            </a:r>
          </a:p>
        </p:txBody>
      </p:sp>
      <p:pic>
        <p:nvPicPr>
          <p:cNvPr id="6" name="Slika 5" descr="IMG_20260520_102407.jpg"/>
          <p:cNvPicPr>
            <a:picLocks noChangeAspect="1"/>
          </p:cNvPicPr>
          <p:nvPr/>
        </p:nvPicPr>
        <p:blipFill>
          <a:blip r:embed="rId2" cstate="print"/>
          <a:srcRect b="6977"/>
          <a:stretch>
            <a:fillRect/>
          </a:stretch>
        </p:blipFill>
        <p:spPr>
          <a:xfrm>
            <a:off x="1036633" y="4214390"/>
            <a:ext cx="3312368" cy="231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zervirano mjesto sadržaja 8" descr="IMG_20260520_1021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1307" b="8713"/>
          <a:stretch>
            <a:fillRect/>
          </a:stretch>
        </p:blipFill>
        <p:spPr>
          <a:xfrm>
            <a:off x="1259631" y="1988840"/>
            <a:ext cx="289177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IMG_20260520_102729.jpg"/>
          <p:cNvPicPr>
            <a:picLocks noChangeAspect="1"/>
          </p:cNvPicPr>
          <p:nvPr/>
        </p:nvPicPr>
        <p:blipFill>
          <a:blip r:embed="rId4" cstate="print"/>
          <a:srcRect t="9051" r="14563" b="6951"/>
          <a:stretch>
            <a:fillRect/>
          </a:stretch>
        </p:blipFill>
        <p:spPr>
          <a:xfrm>
            <a:off x="5364088" y="4221088"/>
            <a:ext cx="3096344" cy="228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 descr="IMG_20260520_102521.jpg"/>
          <p:cNvPicPr>
            <a:picLocks noChangeAspect="1"/>
          </p:cNvPicPr>
          <p:nvPr/>
        </p:nvPicPr>
        <p:blipFill>
          <a:blip r:embed="rId5" cstate="print"/>
          <a:srcRect r="18500" b="6951"/>
          <a:stretch>
            <a:fillRect/>
          </a:stretch>
        </p:blipFill>
        <p:spPr>
          <a:xfrm>
            <a:off x="5508104" y="1700808"/>
            <a:ext cx="2880320" cy="246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hr-HR" sz="2800" dirty="0"/>
              <a:t>Igre skrivanja (toplo-hladno traženje) odlične su za razvoj koncentracije, zapažanja, prostorne orijentacije i rješavanja problema</a:t>
            </a:r>
          </a:p>
        </p:txBody>
      </p:sp>
      <p:pic>
        <p:nvPicPr>
          <p:cNvPr id="4" name="Rezervirano mjesto sadržaja 3" descr="IMG_20260528_104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868"/>
          <a:stretch>
            <a:fillRect/>
          </a:stretch>
        </p:blipFill>
        <p:spPr>
          <a:xfrm>
            <a:off x="1248332" y="1563420"/>
            <a:ext cx="309271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MG_20260528_105126.jpg"/>
          <p:cNvPicPr>
            <a:picLocks noChangeAspect="1"/>
          </p:cNvPicPr>
          <p:nvPr/>
        </p:nvPicPr>
        <p:blipFill>
          <a:blip r:embed="rId3" cstate="print"/>
          <a:srcRect r="23625" b="6895"/>
          <a:stretch>
            <a:fillRect/>
          </a:stretch>
        </p:blipFill>
        <p:spPr>
          <a:xfrm>
            <a:off x="5507775" y="1521645"/>
            <a:ext cx="2408454" cy="220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G_20260528_104539.jpg"/>
          <p:cNvPicPr>
            <a:picLocks noChangeAspect="1"/>
          </p:cNvPicPr>
          <p:nvPr/>
        </p:nvPicPr>
        <p:blipFill>
          <a:blip r:embed="rId4" cstate="print"/>
          <a:srcRect l="18407" r="30025" b="7407"/>
          <a:stretch>
            <a:fillRect/>
          </a:stretch>
        </p:blipFill>
        <p:spPr>
          <a:xfrm>
            <a:off x="6084168" y="3903990"/>
            <a:ext cx="2017324" cy="271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IMG_20260528_105853.jpg"/>
          <p:cNvPicPr>
            <a:picLocks noChangeAspect="1"/>
          </p:cNvPicPr>
          <p:nvPr/>
        </p:nvPicPr>
        <p:blipFill>
          <a:blip r:embed="rId5" cstate="print"/>
          <a:srcRect l="10801" t="25850" r="19200" b="13251"/>
          <a:stretch>
            <a:fillRect/>
          </a:stretch>
        </p:blipFill>
        <p:spPr>
          <a:xfrm>
            <a:off x="467544" y="3826662"/>
            <a:ext cx="2415993" cy="280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IMG_20260528_105627.jpg"/>
          <p:cNvPicPr>
            <a:picLocks noChangeAspect="1"/>
          </p:cNvPicPr>
          <p:nvPr/>
        </p:nvPicPr>
        <p:blipFill>
          <a:blip r:embed="rId6" cstate="print"/>
          <a:srcRect l="12201" t="26900" r="46704" b="20600"/>
          <a:stretch>
            <a:fillRect/>
          </a:stretch>
        </p:blipFill>
        <p:spPr>
          <a:xfrm>
            <a:off x="3547519" y="3910673"/>
            <a:ext cx="1587056" cy="270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188</TotalTime>
  <Words>196</Words>
  <Application>Microsoft Office PowerPoint</Application>
  <PresentationFormat>Prikaz na zaslonu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Savon</vt:lpstr>
      <vt:lpstr>Vuk u priči, pjesmi i slikovnici</vt:lpstr>
      <vt:lpstr>Slajd 2</vt:lpstr>
      <vt:lpstr>Poput vuka iz “Tri praščića” pokušali su otpuhati kućice</vt:lpstr>
      <vt:lpstr>Igra pogađanja razvija logičko i apstraktno mišljenje, koncentraciju, memoriju, te bogati rječnik i komunikacijske vještine</vt:lpstr>
      <vt:lpstr>Pričanje slikopriča i čitanje slikovnica</vt:lpstr>
      <vt:lpstr>Djeci smo izvele lutkarsku predstavu “Crvenkapica”</vt:lpstr>
      <vt:lpstr>Likovna aktivnost otiskivanja ruke razvija senzibilitet a boju te senzomotoriku</vt:lpstr>
      <vt:lpstr>Štafetna igra razvija ravnotežu, agilnost i brzinu. Uči poštivanje pravila i strpljenja (čekanje u redu) te izgradnju samopouzdanja kroz svladavanje prepreka</vt:lpstr>
      <vt:lpstr>Igre skrivanja (toplo-hladno traženje) odlične su za razvoj koncentracije, zapažanja, prostorne orijentacije i rješavanja problema</vt:lpstr>
      <vt:lpstr>Različite didaktičke aktivnosti poticale su razvoj logičkog razmišljanja i fine motorike.</vt:lpstr>
      <vt:lpstr>Slajd 11</vt:lpstr>
      <vt:lpstr>Slajd 12</vt:lpstr>
      <vt:lpstr>Slajd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 u priči, pjesmi i slikovnici</dc:title>
  <dc:creator>Korisnik</dc:creator>
  <cp:lastModifiedBy>Korisnik</cp:lastModifiedBy>
  <cp:revision>32</cp:revision>
  <dcterms:created xsi:type="dcterms:W3CDTF">2026-05-26T19:51:52Z</dcterms:created>
  <dcterms:modified xsi:type="dcterms:W3CDTF">2026-06-07T19:55:05Z</dcterms:modified>
</cp:coreProperties>
</file>